
<file path=[Content_Types].xml><?xml version="1.0" encoding="utf-8"?>
<Types xmlns="http://schemas.openxmlformats.org/package/2006/content-types">
  <Default Extension="emf" ContentType="image/x-emf"/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12192000"/>
  <p:defaultTextStyle>
    <a:defPPr marL="0" marR="0" indent="0" algn="l" defTabSz="642915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30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ctr" defTabSz="41075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500" b="0" i="0" u="none" strike="noStrike" cap="none" spc="0">
        <a:ln>
          <a:noFill/>
        </a:ln>
        <a:solidFill>
          <a:srgbClr val="000000"/>
        </a:solidFill>
        <a:latin typeface="+mn-lt"/>
        <a:ea typeface="+mn-ea"/>
        <a:cs typeface="+mn-cs"/>
      </a:defRPr>
    </a:lvl1pPr>
    <a:lvl2pPr marL="0" marR="0" indent="160729" algn="ctr" defTabSz="41075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500" b="0" i="0" u="none" strike="noStrike" cap="none" spc="0">
        <a:ln>
          <a:noFill/>
        </a:ln>
        <a:solidFill>
          <a:srgbClr val="000000"/>
        </a:solidFill>
        <a:latin typeface="+mn-lt"/>
        <a:ea typeface="+mn-ea"/>
        <a:cs typeface="+mn-cs"/>
      </a:defRPr>
    </a:lvl2pPr>
    <a:lvl3pPr marL="0" marR="0" indent="321457" algn="ctr" defTabSz="41075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500" b="0" i="0" u="none" strike="noStrike" cap="none" spc="0">
        <a:ln>
          <a:noFill/>
        </a:ln>
        <a:solidFill>
          <a:srgbClr val="000000"/>
        </a:solidFill>
        <a:latin typeface="+mn-lt"/>
        <a:ea typeface="+mn-ea"/>
        <a:cs typeface="+mn-cs"/>
      </a:defRPr>
    </a:lvl3pPr>
    <a:lvl4pPr marL="0" marR="0" indent="482186" algn="ctr" defTabSz="41075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500" b="0" i="0" u="none" strike="noStrike" cap="none" spc="0">
        <a:ln>
          <a:noFill/>
        </a:ln>
        <a:solidFill>
          <a:srgbClr val="000000"/>
        </a:solidFill>
        <a:latin typeface="+mn-lt"/>
        <a:ea typeface="+mn-ea"/>
        <a:cs typeface="+mn-cs"/>
      </a:defRPr>
    </a:lvl4pPr>
    <a:lvl5pPr marL="0" marR="0" indent="642915" algn="ctr" defTabSz="41075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500" b="0" i="0" u="none" strike="noStrike" cap="none" spc="0">
        <a:ln>
          <a:noFill/>
        </a:ln>
        <a:solidFill>
          <a:srgbClr val="000000"/>
        </a:solidFill>
        <a:latin typeface="+mn-lt"/>
        <a:ea typeface="+mn-ea"/>
        <a:cs typeface="+mn-cs"/>
      </a:defRPr>
    </a:lvl5pPr>
    <a:lvl6pPr marL="0" marR="0" indent="803643" algn="ctr" defTabSz="41075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500" b="0" i="0" u="none" strike="noStrike" cap="none" spc="0">
        <a:ln>
          <a:noFill/>
        </a:ln>
        <a:solidFill>
          <a:srgbClr val="000000"/>
        </a:solidFill>
        <a:latin typeface="+mn-lt"/>
        <a:ea typeface="+mn-ea"/>
        <a:cs typeface="+mn-cs"/>
      </a:defRPr>
    </a:lvl6pPr>
    <a:lvl7pPr marL="0" marR="0" indent="964372" algn="ctr" defTabSz="41075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500" b="0" i="0" u="none" strike="noStrike" cap="none" spc="0">
        <a:ln>
          <a:noFill/>
        </a:ln>
        <a:solidFill>
          <a:srgbClr val="000000"/>
        </a:solidFill>
        <a:latin typeface="+mn-lt"/>
        <a:ea typeface="+mn-ea"/>
        <a:cs typeface="+mn-cs"/>
      </a:defRPr>
    </a:lvl7pPr>
    <a:lvl8pPr marL="0" marR="0" indent="1125101" algn="ctr" defTabSz="41075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500" b="0" i="0" u="none" strike="noStrike" cap="none" spc="0">
        <a:ln>
          <a:noFill/>
        </a:ln>
        <a:solidFill>
          <a:srgbClr val="000000"/>
        </a:solidFill>
        <a:latin typeface="+mn-lt"/>
        <a:ea typeface="+mn-ea"/>
        <a:cs typeface="+mn-cs"/>
      </a:defRPr>
    </a:lvl8pPr>
    <a:lvl9pPr marL="0" marR="0" indent="1285829" algn="ctr" defTabSz="41075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500" b="0" i="0" u="none" strike="noStrike" cap="none" spc="0">
        <a:ln>
          <a:noFill/>
        </a:ln>
        <a:solidFill>
          <a:srgbClr val="000000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135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hape 136" hidden="0"/>
          <p:cNvSpPr>
            <a:spLocks noGrp="1"/>
          </p:cNvSpPr>
          <p:nvPr isPhoto="0" userDrawn="0">
            <p:ph type="body" sz="quarter" idx="1" hasCustomPrompt="0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hf dt="0" ftr="0" hdr="0" sldNum="1"/>
  <p:notesStyle>
    <a:lvl1pPr defTabSz="321457">
      <a:lnSpc>
        <a:spcPct val="117999"/>
      </a:lnSpc>
      <a:defRPr sz="1500">
        <a:latin typeface="Helvetica Neue"/>
        <a:ea typeface="Helvetica Neue"/>
        <a:cs typeface="Helvetica Neue"/>
      </a:defRPr>
    </a:lvl1pPr>
    <a:lvl2pPr indent="160729" defTabSz="321457">
      <a:lnSpc>
        <a:spcPct val="117999"/>
      </a:lnSpc>
      <a:defRPr sz="1500">
        <a:latin typeface="Helvetica Neue"/>
        <a:ea typeface="Helvetica Neue"/>
        <a:cs typeface="Helvetica Neue"/>
      </a:defRPr>
    </a:lvl2pPr>
    <a:lvl3pPr indent="321457" defTabSz="321457">
      <a:lnSpc>
        <a:spcPct val="117999"/>
      </a:lnSpc>
      <a:defRPr sz="1500">
        <a:latin typeface="Helvetica Neue"/>
        <a:ea typeface="Helvetica Neue"/>
        <a:cs typeface="Helvetica Neue"/>
      </a:defRPr>
    </a:lvl3pPr>
    <a:lvl4pPr indent="482186" defTabSz="321457">
      <a:lnSpc>
        <a:spcPct val="117999"/>
      </a:lnSpc>
      <a:defRPr sz="1500">
        <a:latin typeface="Helvetica Neue"/>
        <a:ea typeface="Helvetica Neue"/>
        <a:cs typeface="Helvetica Neue"/>
      </a:defRPr>
    </a:lvl4pPr>
    <a:lvl5pPr indent="642915" defTabSz="321457">
      <a:lnSpc>
        <a:spcPct val="117999"/>
      </a:lnSpc>
      <a:defRPr sz="1500">
        <a:latin typeface="Helvetica Neue"/>
        <a:ea typeface="Helvetica Neue"/>
        <a:cs typeface="Helvetica Neue"/>
      </a:defRPr>
    </a:lvl5pPr>
    <a:lvl6pPr indent="803643" defTabSz="321457">
      <a:lnSpc>
        <a:spcPct val="117999"/>
      </a:lnSpc>
      <a:defRPr sz="1500">
        <a:latin typeface="Helvetica Neue"/>
        <a:ea typeface="Helvetica Neue"/>
        <a:cs typeface="Helvetica Neue"/>
      </a:defRPr>
    </a:lvl6pPr>
    <a:lvl7pPr indent="964372" defTabSz="321457">
      <a:lnSpc>
        <a:spcPct val="117999"/>
      </a:lnSpc>
      <a:defRPr sz="1500">
        <a:latin typeface="Helvetica Neue"/>
        <a:ea typeface="Helvetica Neue"/>
        <a:cs typeface="Helvetica Neue"/>
      </a:defRPr>
    </a:lvl7pPr>
    <a:lvl8pPr indent="1125101" defTabSz="321457">
      <a:lnSpc>
        <a:spcPct val="117999"/>
      </a:lnSpc>
      <a:defRPr sz="1500">
        <a:latin typeface="Helvetica Neue"/>
        <a:ea typeface="Helvetica Neue"/>
        <a:cs typeface="Helvetica Neue"/>
      </a:defRPr>
    </a:lvl8pPr>
    <a:lvl9pPr indent="1285829" defTabSz="321457">
      <a:lnSpc>
        <a:spcPct val="117999"/>
      </a:lnSpc>
      <a:defRPr sz="1500">
        <a:latin typeface="Helvetica Neue"/>
        <a:ea typeface="Helvetica Neue"/>
        <a:cs typeface="Helvetica Neue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5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1. Typeable: int</a:t>
            </a:r>
            <a:endParaRPr/>
          </a:p>
          <a:p>
            <a:pPr>
              <a:defRPr/>
            </a:pPr>
            <a:r>
              <a:rPr lang="en-GB"/>
              <a:t>2. Not Typeable</a:t>
            </a:r>
            <a:endParaRPr/>
          </a:p>
          <a:p>
            <a:pPr>
              <a:defRPr/>
            </a:pPr>
            <a:r>
              <a:rPr lang="en-GB"/>
              <a:t>3. Typeable: int -&gt; int</a:t>
            </a:r>
            <a:endParaRPr/>
          </a:p>
          <a:p>
            <a:pPr>
              <a:defRPr/>
            </a:pPr>
            <a:r>
              <a:rPr lang="en-GB"/>
              <a:t>4. Typeable: int -&gt; int</a:t>
            </a:r>
            <a:endParaRPr/>
          </a:p>
          <a:p>
            <a:pPr>
              <a:defRPr/>
            </a:pPr>
            <a:r>
              <a:rPr lang="en-GB"/>
              <a:t>5. Typeable: int -&gt; int, bool -&gt; bool, … Basically, a -&gt; a for any concrete type a (but each concrete type has a different proof)</a:t>
            </a:r>
            <a:endParaRPr/>
          </a:p>
          <a:p>
            <a:pPr>
              <a:defRPr/>
            </a:pPr>
            <a:r>
              <a:rPr lang="en-GB"/>
              <a:t>6. Typeable: int -&gt; int -&gt; int, int -&gt; bool -&gt; int, … Basically, a -&gt; b -&gt; a for any concrete </a:t>
            </a:r>
            <a:r>
              <a:rPr lang="en-GB"/>
              <a:t>a,b</a:t>
            </a:r>
            <a:endParaRPr lang="en-GB"/>
          </a:p>
          <a:p>
            <a:pPr>
              <a:defRPr/>
            </a:pPr>
            <a:r>
              <a:rPr lang="en-GB"/>
              <a:t>7. Not typeable: </a:t>
            </a:r>
            <a:r>
              <a:rPr lang="en-GB"/>
              <a:t>x:a</a:t>
            </a:r>
            <a:r>
              <a:rPr lang="en-GB"/>
              <a:t> and </a:t>
            </a:r>
            <a:r>
              <a:rPr lang="en-GB"/>
              <a:t>x:a</a:t>
            </a:r>
            <a:r>
              <a:rPr lang="en-GB"/>
              <a:t>-&gt;b cannot be satisfied simultaneously.</a:t>
            </a:r>
            <a:endParaRPr/>
          </a:p>
          <a:p>
            <a:pPr>
              <a:defRPr/>
            </a:pPr>
            <a:r>
              <a:rPr lang="en-GB"/>
              <a:t>8. Typeable: Basically any c where </a:t>
            </a:r>
            <a:r>
              <a:rPr lang="en-GB"/>
              <a:t>f:a</a:t>
            </a:r>
            <a:r>
              <a:rPr lang="en-GB"/>
              <a:t>-&gt;b-&gt;c, </a:t>
            </a:r>
            <a:r>
              <a:rPr lang="en-GB"/>
              <a:t>x:a</a:t>
            </a:r>
            <a:r>
              <a:rPr lang="en-GB"/>
              <a:t>, </a:t>
            </a:r>
            <a:r>
              <a:rPr lang="en-GB"/>
              <a:t>y:b</a:t>
            </a:r>
            <a:endParaRPr lang="en-GB"/>
          </a:p>
          <a:p>
            <a:pPr>
              <a:defRPr/>
            </a:pPr>
            <a:r>
              <a:rPr lang="en-GB"/>
              <a:t>9. Not typeable: </a:t>
            </a:r>
            <a:r>
              <a:rPr lang="en-GB"/>
              <a:t>id:bool</a:t>
            </a:r>
            <a:r>
              <a:rPr lang="en-GB"/>
              <a:t>-&gt;a and </a:t>
            </a:r>
            <a:r>
              <a:rPr lang="en-GB"/>
              <a:t>id:int</a:t>
            </a:r>
            <a:r>
              <a:rPr lang="en-GB"/>
              <a:t>-&gt;a cannot be satisfied simultaneously</a:t>
            </a:r>
            <a:endParaRPr/>
          </a:p>
          <a:p>
            <a:pPr>
              <a:defRPr/>
            </a:pPr>
            <a:endParaRPr lang="en-GB"/>
          </a:p>
          <a:p>
            <a:pPr>
              <a:defRPr/>
            </a:pPr>
            <a:r>
              <a:rPr lang="en-GB"/>
              <a:t>Note for 9.: </a:t>
            </a:r>
            <a:endParaRPr/>
          </a:p>
          <a:p>
            <a:pPr>
              <a:defRPr/>
            </a:pPr>
            <a:r>
              <a:rPr lang="en-GB"/>
              <a:t>`\f id -&gt; (f (id True) (id (1::Int)))` does not </a:t>
            </a:r>
            <a:r>
              <a:rPr lang="en-GB"/>
              <a:t>typecheck</a:t>
            </a:r>
            <a:r>
              <a:rPr lang="en-GB"/>
              <a:t> in Haskell, but </a:t>
            </a:r>
            <a:endParaRPr/>
          </a:p>
          <a:p>
            <a:pPr>
              <a:defRPr/>
            </a:pPr>
            <a:r>
              <a:rPr lang="en-GB"/>
              <a:t>`let id = \x -&gt; x in \f -&gt; (f (id True) (id (1::Int)))` does </a:t>
            </a:r>
            <a:r>
              <a:rPr lang="en-GB"/>
              <a:t>typecheck</a:t>
            </a:r>
            <a:r>
              <a:rPr lang="en-GB"/>
              <a:t> to `(Bool -&gt; Int -&gt; t) -&gt; t` due to let polymorphism</a:t>
            </a:r>
            <a:endParaRPr/>
          </a:p>
          <a:p>
            <a:pPr>
              <a:defRPr/>
            </a:pPr>
            <a:endParaRPr lang="en-GB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 hidden="0"/>
          <p:cNvSpPr>
            <a:spLocks noChangeAspect="1" noGrp="1" noRot="1"/>
          </p:cNvSpPr>
          <p:nvPr isPhoto="0" userDrawn="0">
            <p:ph type="sldImg" hasCustomPrompt="0"/>
          </p:nvPr>
        </p:nvSpPr>
        <p:spPr bwMode="auto"/>
      </p:sp>
      <p:sp>
        <p:nvSpPr>
          <p:cNvPr id="5" name="Notes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1. Typeable: </a:t>
            </a:r>
            <a:r>
              <a:rPr lang="de-CH" sz="1500">
                <a:latin typeface="Helvetica Neue"/>
                <a:ea typeface="Helvetica Neue"/>
                <a:cs typeface="Helvetica Neue"/>
              </a:rPr>
              <a:t>∀</a:t>
            </a:r>
            <a:r>
              <a:rPr lang="de-CH"/>
              <a:t> </a:t>
            </a:r>
            <a:r>
              <a:rPr lang="en-GB"/>
              <a:t>a. a -&gt; a</a:t>
            </a:r>
            <a:endParaRPr/>
          </a:p>
          <a:p>
            <a:pPr>
              <a:defRPr/>
            </a:pPr>
            <a:r>
              <a:rPr lang="en-GB"/>
              <a:t>2. Typeable: </a:t>
            </a:r>
            <a:r>
              <a:rPr lang="de-CH" sz="1500">
                <a:latin typeface="Helvetica Neue"/>
                <a:ea typeface="Helvetica Neue"/>
                <a:cs typeface="Helvetica Neue"/>
              </a:rPr>
              <a:t>∀</a:t>
            </a:r>
            <a:r>
              <a:rPr lang="de-CH"/>
              <a:t> </a:t>
            </a:r>
            <a:r>
              <a:rPr lang="en-GB"/>
              <a:t>a b. a -&gt; b -&gt; a</a:t>
            </a:r>
            <a:endParaRPr/>
          </a:p>
          <a:p>
            <a:pPr>
              <a:defRPr/>
            </a:pPr>
            <a:r>
              <a:rPr lang="en-GB"/>
              <a:t>3. Typeable: (</a:t>
            </a:r>
            <a:r>
              <a:rPr lang="de-CH" sz="1500">
                <a:latin typeface="Helvetica Neue"/>
                <a:ea typeface="Helvetica Neue"/>
                <a:cs typeface="Helvetica Neue"/>
              </a:rPr>
              <a:t>∀</a:t>
            </a:r>
            <a:r>
              <a:rPr lang="de-CH"/>
              <a:t> </a:t>
            </a:r>
            <a:r>
              <a:rPr lang="en-GB"/>
              <a:t>a. a-&gt;a) -&gt; b-&gt;b   (See slide before)</a:t>
            </a:r>
            <a:endParaRPr/>
          </a:p>
          <a:p>
            <a:pPr>
              <a:defRPr/>
            </a:pPr>
            <a:r>
              <a:rPr lang="en-GB"/>
              <a:t>4. Typeable: Basically any c where </a:t>
            </a:r>
            <a:r>
              <a:rPr lang="en-GB"/>
              <a:t>f:a</a:t>
            </a:r>
            <a:r>
              <a:rPr lang="en-GB"/>
              <a:t>-&gt;b-&gt;c, </a:t>
            </a:r>
            <a:r>
              <a:rPr lang="en-GB"/>
              <a:t>x:a</a:t>
            </a:r>
            <a:r>
              <a:rPr lang="en-GB"/>
              <a:t>, </a:t>
            </a:r>
            <a:r>
              <a:rPr lang="en-GB"/>
              <a:t>y:b</a:t>
            </a:r>
            <a:endParaRPr lang="en-GB"/>
          </a:p>
          <a:p>
            <a:pPr>
              <a:defRPr/>
            </a:pPr>
            <a:r>
              <a:rPr lang="en-GB"/>
              <a:t>5. Typeable: Basically any c where id:</a:t>
            </a:r>
            <a:r>
              <a:rPr lang="de-CH" sz="1500">
                <a:latin typeface="Helvetica Neue"/>
                <a:ea typeface="Helvetica Neue"/>
                <a:cs typeface="Helvetica Neue"/>
              </a:rPr>
              <a:t>∀</a:t>
            </a:r>
            <a:r>
              <a:rPr lang="en-GB"/>
              <a:t> a. a-&gt;a and </a:t>
            </a:r>
            <a:r>
              <a:rPr lang="en-GB"/>
              <a:t>f:a</a:t>
            </a:r>
            <a:r>
              <a:rPr lang="en-GB"/>
              <a:t>-&gt;b-&gt;c, </a:t>
            </a:r>
            <a:r>
              <a:rPr lang="en-GB"/>
              <a:t>x:a</a:t>
            </a:r>
            <a:r>
              <a:rPr lang="en-GB"/>
              <a:t>, </a:t>
            </a:r>
            <a:r>
              <a:rPr lang="en-GB"/>
              <a:t>y:b</a:t>
            </a:r>
            <a:endParaRPr lang="en-GB"/>
          </a:p>
          <a:p>
            <a:pPr>
              <a:defRPr/>
            </a:pPr>
            <a:endParaRPr lang="en-GB"/>
          </a:p>
          <a:p>
            <a:pPr>
              <a:defRPr/>
            </a:pPr>
            <a:r>
              <a:rPr lang="en-GB"/>
              <a:t>Note: </a:t>
            </a:r>
            <a:endParaRPr/>
          </a:p>
          <a:p>
            <a:pPr>
              <a:defRPr/>
            </a:pPr>
            <a:r>
              <a:rPr lang="en-GB"/>
              <a:t>Although </a:t>
            </a:r>
            <a:r>
              <a:rPr lang="en-GB"/>
              <a:t>Sytem</a:t>
            </a:r>
            <a:r>
              <a:rPr lang="en-GB"/>
              <a:t> F is the basis for the Haskell type system, by default, places the </a:t>
            </a:r>
            <a:r>
              <a:rPr lang="en-GB"/>
              <a:t>prenex</a:t>
            </a:r>
            <a:r>
              <a:rPr lang="en-GB"/>
              <a:t> restriction (aka “let” or Rank-1 polymorphism) to make type inference decidable.</a:t>
            </a:r>
            <a:endParaRPr/>
          </a:p>
          <a:p>
            <a:pPr>
              <a:defRPr/>
            </a:pPr>
            <a:r>
              <a:rPr lang="en-GB"/>
              <a:t>Rank-N polymorphism is possible to express, if one is prepared to provide the entire type signature. </a:t>
            </a:r>
            <a:endParaRPr/>
          </a:p>
          <a:p>
            <a:pPr marL="0" marR="0" lvl="0" indent="0" defTabSz="321457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See http://</a:t>
            </a:r>
            <a:r>
              <a:rPr lang="en-GB"/>
              <a:t>dev.stephendiehl.com</a:t>
            </a:r>
            <a:r>
              <a:rPr lang="en-GB"/>
              <a:t>/</a:t>
            </a:r>
            <a:r>
              <a:rPr lang="en-GB"/>
              <a:t>hask</a:t>
            </a:r>
            <a:r>
              <a:rPr lang="en-GB"/>
              <a:t>/#rank-n-types</a:t>
            </a:r>
            <a:endParaRPr/>
          </a:p>
          <a:p>
            <a:pPr>
              <a:defRPr/>
            </a:pPr>
            <a:endParaRPr lang="en-GB"/>
          </a:p>
          <a:p>
            <a:pPr>
              <a:defRPr/>
            </a:pPr>
            <a:r>
              <a:rPr lang="en-GB"/>
              <a:t>Note for 5.: </a:t>
            </a:r>
            <a:endParaRPr/>
          </a:p>
          <a:p>
            <a:pPr>
              <a:defRPr/>
            </a:pPr>
            <a:r>
              <a:rPr lang="en-GB"/>
              <a:t>`\f id -&gt; (f (id True) (id (1::Int)))` does not </a:t>
            </a:r>
            <a:r>
              <a:rPr lang="en-GB"/>
              <a:t>typecheck</a:t>
            </a:r>
            <a:r>
              <a:rPr lang="en-GB"/>
              <a:t> in Haskell, but </a:t>
            </a:r>
            <a:endParaRPr/>
          </a:p>
          <a:p>
            <a:pPr>
              <a:defRPr/>
            </a:pPr>
            <a:r>
              <a:rPr lang="en-GB"/>
              <a:t>`let id = \x -&gt; x in \f -&gt; (f (id True) (id (1::Int)))` does </a:t>
            </a:r>
            <a:r>
              <a:rPr lang="en-GB"/>
              <a:t>typecheck</a:t>
            </a:r>
            <a:r>
              <a:rPr lang="en-GB"/>
              <a:t> to `(Bool -&gt; Int -&gt; t) -&gt; t` due to let/</a:t>
            </a:r>
            <a:r>
              <a:rPr lang="en-GB"/>
              <a:t>prenex</a:t>
            </a:r>
            <a:r>
              <a:rPr lang="en-GB"/>
              <a:t>/rank1 polymorphism</a:t>
            </a:r>
            <a:endParaRPr/>
          </a:p>
          <a:p>
            <a:pPr>
              <a:defRPr/>
            </a:pPr>
            <a:endParaRPr lang="en-GB"/>
          </a:p>
          <a:p>
            <a:pPr>
              <a:defRPr/>
            </a:pPr>
            <a:r>
              <a:rPr lang="en-GB"/>
              <a:t>Note for 3.:</a:t>
            </a:r>
            <a:endParaRPr/>
          </a:p>
          <a:p>
            <a:pPr>
              <a:defRPr/>
            </a:pPr>
            <a:r>
              <a:rPr lang="en-GB"/>
              <a:t>`\x -&gt; x x` does not </a:t>
            </a:r>
            <a:r>
              <a:rPr lang="en-GB"/>
              <a:t>typecheck</a:t>
            </a:r>
            <a:r>
              <a:rPr lang="en-GB"/>
              <a:t> in Haskell due to the </a:t>
            </a:r>
            <a:r>
              <a:rPr lang="en-GB"/>
              <a:t>prenex</a:t>
            </a:r>
            <a:r>
              <a:rPr lang="en-GB"/>
              <a:t> restriction.</a:t>
            </a:r>
            <a:endParaRPr/>
          </a:p>
          <a:p>
            <a:pPr>
              <a:defRPr/>
            </a:pPr>
            <a:r>
              <a:rPr lang="en-GB"/>
              <a:t>Trying this out using </a:t>
            </a:r>
            <a:r>
              <a:rPr lang="de-CH" sz="1500" b="0" i="0" u="none" strike="noStrike">
                <a:latin typeface="Helvetica Neue"/>
                <a:ea typeface="Helvetica Neue"/>
                <a:cs typeface="Helvetica Neue"/>
              </a:rPr>
              <a:t>RankNTypes</a:t>
            </a:r>
            <a:r>
              <a:rPr lang="de-CH" sz="1500" b="0" i="0" u="none" strike="noStrike">
                <a:latin typeface="Helvetica Neue"/>
                <a:ea typeface="Helvetica Neue"/>
                <a:cs typeface="Helvetica Neue"/>
              </a:rPr>
              <a:t> also </a:t>
            </a:r>
            <a:r>
              <a:rPr lang="de-CH" sz="1500" b="0" i="0" u="none" strike="noStrike">
                <a:latin typeface="Helvetica Neue"/>
                <a:ea typeface="Helvetica Neue"/>
                <a:cs typeface="Helvetica Neue"/>
              </a:rPr>
              <a:t>does</a:t>
            </a:r>
            <a:r>
              <a:rPr lang="de-CH" sz="1500" b="0" i="0" u="none" strike="noStrike">
                <a:latin typeface="Helvetica Neue"/>
                <a:ea typeface="Helvetica Neue"/>
                <a:cs typeface="Helvetica Neue"/>
              </a:rPr>
              <a:t> not </a:t>
            </a:r>
            <a:r>
              <a:rPr lang="de-CH" sz="1500" b="0" i="0" u="none" strike="noStrike">
                <a:latin typeface="Helvetica Neue"/>
                <a:ea typeface="Helvetica Neue"/>
                <a:cs typeface="Helvetica Neue"/>
              </a:rPr>
              <a:t>work</a:t>
            </a:r>
            <a:r>
              <a:rPr lang="de-CH" sz="1500" b="0" i="0" u="none" strike="noStrike">
                <a:latin typeface="Helvetica Neue"/>
                <a:ea typeface="Helvetica Neue"/>
                <a:cs typeface="Helvetica Neue"/>
              </a:rPr>
              <a:t> </a:t>
            </a:r>
            <a:r>
              <a:rPr lang="de-CH" sz="1500" b="0" i="0" u="none" strike="noStrike">
                <a:latin typeface="Helvetica Neue"/>
                <a:ea typeface="Helvetica Neue"/>
                <a:cs typeface="Helvetica Neue"/>
              </a:rPr>
              <a:t>since</a:t>
            </a:r>
            <a:r>
              <a:rPr lang="de-CH" sz="1500" b="0" i="0" u="none" strike="noStrike">
                <a:latin typeface="Helvetica Neue"/>
                <a:ea typeface="Helvetica Neue"/>
                <a:cs typeface="Helvetica Neue"/>
              </a:rPr>
              <a:t> ’</a:t>
            </a:r>
            <a:r>
              <a:rPr lang="en-GB"/>
              <a:t>GHC doesn't yet support impredicative polymorphism’</a:t>
            </a:r>
            <a:r>
              <a:rPr lang="de-CH" sz="1500" b="0" i="0" u="none" strike="noStrike">
                <a:latin typeface="Helvetica Neue"/>
                <a:ea typeface="Helvetica Neue"/>
                <a:cs typeface="Helvetica Neue"/>
              </a:rPr>
              <a:t>:</a:t>
            </a:r>
            <a:endParaRPr/>
          </a:p>
          <a:p>
            <a:pPr>
              <a:defRPr/>
            </a:pPr>
            <a:r>
              <a:rPr lang="en-GB"/>
              <a:t>stack </a:t>
            </a:r>
            <a:r>
              <a:rPr lang="en-GB"/>
              <a:t>ghci</a:t>
            </a:r>
            <a:r>
              <a:rPr lang="en-GB"/>
              <a:t> --</a:t>
            </a:r>
            <a:r>
              <a:rPr lang="en-GB"/>
              <a:t>ghci</a:t>
            </a:r>
            <a:r>
              <a:rPr lang="en-GB"/>
              <a:t>-options –</a:t>
            </a:r>
            <a:r>
              <a:rPr lang="en-GB"/>
              <a:t>XRankNTypes</a:t>
            </a:r>
            <a:endParaRPr lang="en-GB"/>
          </a:p>
          <a:p>
            <a:pPr>
              <a:defRPr/>
            </a:pPr>
            <a:r>
              <a:rPr lang="en-GB"/>
              <a:t>:t (\x -&gt; x x :: (</a:t>
            </a:r>
            <a:r>
              <a:rPr lang="en-GB"/>
              <a:t>forall</a:t>
            </a:r>
            <a:r>
              <a:rPr lang="en-GB"/>
              <a:t> a. a-&gt;a) -&gt; b-&gt;b)</a:t>
            </a:r>
            <a:endParaRPr/>
          </a:p>
          <a:p>
            <a:pPr marL="0" marR="0" lvl="0" indent="0" defTabSz="321457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:t (\x -&gt; x x :: (</a:t>
            </a:r>
            <a:r>
              <a:rPr lang="en-GB"/>
              <a:t>forall</a:t>
            </a:r>
            <a:r>
              <a:rPr lang="en-GB"/>
              <a:t> b. (</a:t>
            </a:r>
            <a:r>
              <a:rPr lang="en-GB"/>
              <a:t>forall</a:t>
            </a:r>
            <a:r>
              <a:rPr lang="en-GB"/>
              <a:t> a. a-&gt;a) -&gt; b-&gt;b))</a:t>
            </a:r>
            <a:endParaRPr/>
          </a:p>
          <a:p>
            <a:pPr>
              <a:defRPr/>
            </a:pPr>
            <a:r>
              <a:rPr lang="en-GB"/>
              <a:t>Message: GHC doesn't yet support impredicative polymorphism</a:t>
            </a:r>
            <a:endParaRPr/>
          </a:p>
          <a:p>
            <a:pPr>
              <a:defRPr/>
            </a:pPr>
            <a:r>
              <a:rPr lang="en-GB"/>
              <a:t>Concluson</a:t>
            </a:r>
            <a:r>
              <a:rPr lang="en-GB"/>
              <a:t>: For complete System F, one needs impredicative polymorphism as well.</a:t>
            </a:r>
            <a:endParaRPr/>
          </a:p>
          <a:p>
            <a:pPr>
              <a:defRPr/>
            </a:pPr>
            <a:r>
              <a:rPr lang="en-GB"/>
              <a:t>https://</a:t>
            </a:r>
            <a:r>
              <a:rPr lang="en-GB"/>
              <a:t>en.wikipedia.org</a:t>
            </a:r>
            <a:r>
              <a:rPr lang="en-GB"/>
              <a:t>/wiki/</a:t>
            </a:r>
            <a:r>
              <a:rPr lang="en-GB"/>
              <a:t>Parametric_polymorphism#Impredicative_polymorphism</a:t>
            </a:r>
            <a:endParaRPr lang="en-GB"/>
          </a:p>
          <a:p>
            <a:pPr>
              <a:defRPr/>
            </a:pPr>
            <a:endParaRPr lang="en-GB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HSR Title &amp; Subtitle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12" hidden="0"/>
          <p:cNvSpPr/>
          <p:nvPr isPhoto="0" userDrawn="0"/>
        </p:nvSpPr>
        <p:spPr bwMode="auto">
          <a:xfrm>
            <a:off x="608986" y="436563"/>
            <a:ext cx="7685617" cy="5801678"/>
          </a:xfrm>
          <a:prstGeom prst="rect">
            <a:avLst/>
          </a:prstGeom>
          <a:solidFill>
            <a:srgbClr val="0065A3">
              <a:alpha val="87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642915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</a:defRPr>
            </a:pPr>
            <a:endParaRPr sz="2400"/>
          </a:p>
        </p:txBody>
      </p:sp>
      <p:sp>
        <p:nvSpPr>
          <p:cNvPr id="5" name="Shape 1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75533" y="1478281"/>
            <a:ext cx="7354623" cy="141083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indent="0" defTabSz="642915">
              <a:spcBef>
                <a:spcPts val="600"/>
              </a:spcBef>
              <a:defRPr sz="2800" cap="small">
                <a:solidFill>
                  <a:srgbClr val="FFFFFF"/>
                </a:solidFill>
                <a:latin typeface="+mj-lt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Shape 14" hidden="0"/>
          <p:cNvSpPr>
            <a:spLocks noGrp="1"/>
          </p:cNvSpPr>
          <p:nvPr isPhoto="0" userDrawn="0">
            <p:ph type="body" sz="half" idx="1" hasCustomPrompt="0"/>
          </p:nvPr>
        </p:nvSpPr>
        <p:spPr bwMode="auto">
          <a:xfrm>
            <a:off x="775533" y="4186988"/>
            <a:ext cx="7354623" cy="1445806"/>
          </a:xfrm>
          <a:prstGeom prst="rect">
            <a:avLst/>
          </a:prstGeom>
        </p:spPr>
        <p:txBody>
          <a:bodyPr lIns="45718" tIns="45718" rIns="45718" bIns="45718">
            <a:noAutofit/>
          </a:bodyPr>
          <a:lstStyle>
            <a:lvl1pPr marL="0" indent="312528" defTabSz="642915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+mn-lt"/>
                <a:ea typeface="Arial"/>
                <a:cs typeface="Arial"/>
              </a:defRPr>
            </a:lvl1pPr>
            <a:lvl2pPr marL="0" indent="321457" defTabSz="642915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+mn-lt"/>
                <a:ea typeface="Arial"/>
                <a:cs typeface="Arial"/>
              </a:defRPr>
            </a:lvl2pPr>
            <a:lvl3pPr marL="0" indent="642915" defTabSz="642915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+mn-lt"/>
                <a:ea typeface="Arial"/>
                <a:cs typeface="Arial"/>
              </a:defRPr>
            </a:lvl3pPr>
            <a:lvl4pPr marL="0" indent="964372" defTabSz="642915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+mn-lt"/>
                <a:ea typeface="Arial"/>
                <a:cs typeface="Arial"/>
              </a:defRPr>
            </a:lvl4pPr>
            <a:lvl5pPr marL="0" indent="1285829" defTabSz="642915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  <a:latin typeface="+mn-lt"/>
                <a:ea typeface="Arial"/>
                <a:cs typeface="Arial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pic>
        <p:nvPicPr>
          <p:cNvPr id="7" name="image2.png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-2381" y="5703316"/>
            <a:ext cx="2502694" cy="84211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6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xfrm>
            <a:off x="8737600" y="6225548"/>
            <a:ext cx="2844800" cy="261606"/>
          </a:xfrm>
          <a:prstGeom prst="rect">
            <a:avLst/>
          </a:prstGeom>
        </p:spPr>
        <p:txBody>
          <a:bodyPr wrap="square" lIns="45718" tIns="45718" rIns="45718" bIns="45718" anchor="ctr"/>
          <a:lstStyle>
            <a:lvl1pPr defTabSz="642915">
              <a:defRPr sz="1100"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Photo - 3 Up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99" hidden="0"/>
          <p:cNvSpPr/>
          <p:nvPr isPhoto="0" userDrawn="0"/>
        </p:nvSpPr>
        <p:spPr bwMode="auto">
          <a:xfrm>
            <a:off x="8489155" y="357188"/>
            <a:ext cx="120" cy="5607866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</a:defRPr>
            </a:pPr>
            <a:endParaRPr sz="1200"/>
          </a:p>
        </p:txBody>
      </p:sp>
      <p:sp>
        <p:nvSpPr>
          <p:cNvPr id="5" name="Shape 100" hidden="0"/>
          <p:cNvSpPr/>
          <p:nvPr isPhoto="0" userDrawn="0"/>
        </p:nvSpPr>
        <p:spPr bwMode="auto">
          <a:xfrm>
            <a:off x="8489154" y="3138787"/>
            <a:ext cx="3232972" cy="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</a:defRPr>
            </a:pPr>
            <a:endParaRPr sz="1200"/>
          </a:p>
        </p:txBody>
      </p:sp>
      <p:sp>
        <p:nvSpPr>
          <p:cNvPr id="6" name="Shape 101" hidden="0"/>
          <p:cNvSpPr>
            <a:spLocks noGrp="1"/>
          </p:cNvSpPr>
          <p:nvPr isPhoto="0" userDrawn="0">
            <p:ph type="pic" sz="quarter" idx="13" hasCustomPrompt="0"/>
          </p:nvPr>
        </p:nvSpPr>
        <p:spPr bwMode="auto">
          <a:xfrm>
            <a:off x="8643938" y="3250407"/>
            <a:ext cx="3071812" cy="2714625"/>
          </a:xfrm>
          <a:prstGeom prst="rect">
            <a:avLst/>
          </a:prstGeom>
        </p:spPr>
        <p:txBody>
          <a:bodyPr lIns="64291" tIns="32145" rIns="64291" bIns="32145">
            <a:noAutofit/>
          </a:bodyPr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7" name="Shape 102" hidden="0"/>
          <p:cNvSpPr>
            <a:spLocks noGrp="1"/>
          </p:cNvSpPr>
          <p:nvPr isPhoto="0" userDrawn="0">
            <p:ph type="pic" sz="quarter" idx="14" hasCustomPrompt="0"/>
          </p:nvPr>
        </p:nvSpPr>
        <p:spPr bwMode="auto">
          <a:xfrm>
            <a:off x="8643938" y="357188"/>
            <a:ext cx="3071812" cy="2669976"/>
          </a:xfrm>
          <a:prstGeom prst="rect">
            <a:avLst/>
          </a:prstGeom>
        </p:spPr>
        <p:txBody>
          <a:bodyPr lIns="64291" tIns="32145" rIns="64291" bIns="32145">
            <a:noAutofit/>
          </a:bodyPr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Shape 103" hidden="0"/>
          <p:cNvSpPr>
            <a:spLocks noGrp="1"/>
          </p:cNvSpPr>
          <p:nvPr isPhoto="0" userDrawn="0">
            <p:ph type="pic" idx="15" hasCustomPrompt="0"/>
          </p:nvPr>
        </p:nvSpPr>
        <p:spPr bwMode="auto">
          <a:xfrm>
            <a:off x="488156" y="357187"/>
            <a:ext cx="7846219" cy="5607844"/>
          </a:xfrm>
          <a:prstGeom prst="rect">
            <a:avLst/>
          </a:prstGeom>
        </p:spPr>
        <p:txBody>
          <a:bodyPr lIns="64291" tIns="32145" rIns="64291" bIns="32145">
            <a:noAutofit/>
          </a:bodyPr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9" name="Shape 104" hidden="0"/>
          <p:cNvSpPr>
            <a:spLocks noGrp="1"/>
          </p:cNvSpPr>
          <p:nvPr isPhoto="0" userDrawn="0">
            <p:ph type="body" sz="quarter" idx="1" hasCustomPrompt="0"/>
          </p:nvPr>
        </p:nvSpPr>
        <p:spPr bwMode="auto">
          <a:xfrm>
            <a:off x="488156" y="6090048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>
                <a:latin typeface="Helvetica Neue"/>
                <a:ea typeface="Helvetica Neue"/>
                <a:cs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00">
                <a:latin typeface="Helvetica Neue"/>
                <a:ea typeface="Helvetica Neue"/>
                <a:cs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00">
                <a:latin typeface="Helvetica Neue"/>
                <a:ea typeface="Helvetica Neue"/>
                <a:cs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00">
                <a:latin typeface="Helvetica Neue"/>
                <a:ea typeface="Helvetica Neue"/>
                <a:cs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00">
                <a:latin typeface="Helvetica Neue"/>
                <a:ea typeface="Helvetica Neue"/>
                <a:cs typeface="Helvetica Neue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" name="Shape 105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Quot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112" hidden="0"/>
          <p:cNvSpPr>
            <a:spLocks noGrp="1"/>
          </p:cNvSpPr>
          <p:nvPr isPhoto="0" userDrawn="0">
            <p:ph type="body" sz="quarter" idx="13" hasCustomPrompt="0"/>
          </p:nvPr>
        </p:nvSpPr>
        <p:spPr bwMode="auto">
          <a:xfrm>
            <a:off x="1190626" y="4473774"/>
            <a:ext cx="9810751" cy="35045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321457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+mn-lt"/>
                <a:ea typeface="Helvetica Neue Medium"/>
                <a:cs typeface="Helvetica Neue Medium"/>
              </a:defRPr>
            </a:lvl1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5" name="Shape 113" hidden="0"/>
          <p:cNvSpPr>
            <a:spLocks noGrp="1"/>
          </p:cNvSpPr>
          <p:nvPr isPhoto="0" userDrawn="0">
            <p:ph type="body" sz="quarter" idx="14" hasCustomPrompt="0"/>
          </p:nvPr>
        </p:nvSpPr>
        <p:spPr bwMode="auto">
          <a:xfrm>
            <a:off x="1190626" y="3018235"/>
            <a:ext cx="9810751" cy="500063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321457">
              <a:spcBef>
                <a:spcPts val="1687"/>
              </a:spcBef>
              <a:buSzTx/>
              <a:buFontTx/>
              <a:buNone/>
              <a:defRPr sz="2800"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Shape 114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Phot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121" hidden="0"/>
          <p:cNvSpPr>
            <a:spLocks noGrp="1"/>
          </p:cNvSpPr>
          <p:nvPr isPhoto="0" userDrawn="0">
            <p:ph type="pic" idx="13" hasCustomPrompt="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</p:spPr>
        <p:txBody>
          <a:bodyPr lIns="64291" tIns="32145" rIns="64291" bIns="32145">
            <a:noAutofit/>
          </a:bodyPr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5" name="Shape 122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129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 and Bullet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/>
            </a:fld>
            <a:endParaRPr lang="en-GB"/>
          </a:p>
        </p:txBody>
      </p:sp>
      <p:sp>
        <p:nvSpPr>
          <p:cNvPr id="6" name="Content Placeholder 4" hidden="0"/>
          <p:cNvSpPr>
            <a:spLocks noGrp="1"/>
          </p:cNvSpPr>
          <p:nvPr isPhoto="0" userDrawn="0">
            <p:ph sz="quarter" idx="11" hasCustomPrompt="0"/>
          </p:nvPr>
        </p:nvSpPr>
        <p:spPr bwMode="auto">
          <a:xfrm>
            <a:off x="535782" y="1502726"/>
            <a:ext cx="11120437" cy="4876584"/>
          </a:xfrm>
        </p:spPr>
        <p:txBody>
          <a:bodyPr vert="horz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Title &amp; Subtitl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23" hidden="0"/>
          <p:cNvSpPr/>
          <p:nvPr isPhoto="0" userDrawn="0"/>
        </p:nvSpPr>
        <p:spPr bwMode="auto">
          <a:xfrm>
            <a:off x="535781" y="3339704"/>
            <a:ext cx="11126338" cy="9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</a:defRPr>
            </a:pPr>
            <a:endParaRPr sz="1200"/>
          </a:p>
        </p:txBody>
      </p:sp>
      <p:sp>
        <p:nvSpPr>
          <p:cNvPr id="5" name="Shape 2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5782" y="928686"/>
            <a:ext cx="11120437" cy="22324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Shape 25" hidden="0"/>
          <p:cNvSpPr>
            <a:spLocks noGrp="1"/>
          </p:cNvSpPr>
          <p:nvPr isPhoto="0" userDrawn="0">
            <p:ph type="body" sz="quarter" idx="1" hasCustomPrompt="0"/>
          </p:nvPr>
        </p:nvSpPr>
        <p:spPr bwMode="auto">
          <a:xfrm>
            <a:off x="535782" y="3527228"/>
            <a:ext cx="11120437" cy="7143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Shape 26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Photo - Horizonta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33" hidden="0"/>
          <p:cNvSpPr/>
          <p:nvPr isPhoto="0" userDrawn="0"/>
        </p:nvSpPr>
        <p:spPr bwMode="auto">
          <a:xfrm rot="5400000">
            <a:off x="6572205" y="6107952"/>
            <a:ext cx="1000216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</a:defRPr>
            </a:pPr>
            <a:endParaRPr sz="1200"/>
          </a:p>
        </p:txBody>
      </p:sp>
      <p:sp>
        <p:nvSpPr>
          <p:cNvPr id="5" name="Shape 34" hidden="0"/>
          <p:cNvSpPr>
            <a:spLocks noGrp="1"/>
          </p:cNvSpPr>
          <p:nvPr isPhoto="0" userDrawn="0">
            <p:ph type="pic" idx="13" hasCustomPrompt="0"/>
          </p:nvPr>
        </p:nvSpPr>
        <p:spPr bwMode="auto">
          <a:xfrm>
            <a:off x="0" y="1"/>
            <a:ext cx="12192000" cy="5339953"/>
          </a:xfrm>
          <a:prstGeom prst="rect">
            <a:avLst/>
          </a:prstGeom>
        </p:spPr>
        <p:txBody>
          <a:bodyPr lIns="64291" tIns="32145" rIns="64291" bIns="32145">
            <a:noAutofit/>
          </a:bodyPr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" name="Shape 35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321593" y="5473899"/>
            <a:ext cx="5429251" cy="1196578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" name="Shape 36" hidden="0"/>
          <p:cNvSpPr>
            <a:spLocks noGrp="1"/>
          </p:cNvSpPr>
          <p:nvPr isPhoto="0" userDrawn="0">
            <p:ph type="body" sz="quarter" idx="1" hasCustomPrompt="0"/>
          </p:nvPr>
        </p:nvSpPr>
        <p:spPr bwMode="auto">
          <a:xfrm>
            <a:off x="7358063" y="5956101"/>
            <a:ext cx="4643437" cy="357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" name="Shape 37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Title - Cent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4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5782" y="2312789"/>
            <a:ext cx="11120437" cy="2232422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Shape 45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Photo - Vertica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52" hidden="0"/>
          <p:cNvSpPr/>
          <p:nvPr isPhoto="0" userDrawn="0"/>
        </p:nvSpPr>
        <p:spPr bwMode="auto">
          <a:xfrm>
            <a:off x="535782" y="3420071"/>
            <a:ext cx="5001071" cy="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</a:defRPr>
            </a:pPr>
            <a:endParaRPr sz="1200"/>
          </a:p>
        </p:txBody>
      </p:sp>
      <p:sp>
        <p:nvSpPr>
          <p:cNvPr id="5" name="Shape 53" hidden="0"/>
          <p:cNvSpPr>
            <a:spLocks noGrp="1"/>
          </p:cNvSpPr>
          <p:nvPr isPhoto="0" userDrawn="0">
            <p:ph type="pic" idx="13" hasCustomPrompt="0"/>
          </p:nvPr>
        </p:nvSpPr>
        <p:spPr bwMode="auto">
          <a:xfrm>
            <a:off x="6096000" y="0"/>
            <a:ext cx="6096000" cy="6858000"/>
          </a:xfrm>
          <a:prstGeom prst="rect">
            <a:avLst/>
          </a:prstGeom>
        </p:spPr>
        <p:txBody>
          <a:bodyPr lIns="64291" tIns="32145" rIns="64291" bIns="32145">
            <a:noAutofit/>
          </a:bodyPr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" name="Shape 5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5782" y="1009055"/>
            <a:ext cx="5000625" cy="22324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" name="Shape 55" hidden="0"/>
          <p:cNvSpPr>
            <a:spLocks noGrp="1"/>
          </p:cNvSpPr>
          <p:nvPr isPhoto="0" userDrawn="0">
            <p:ph type="body" sz="quarter" idx="1" hasCustomPrompt="0"/>
          </p:nvPr>
        </p:nvSpPr>
        <p:spPr bwMode="auto">
          <a:xfrm>
            <a:off x="535782" y="3607594"/>
            <a:ext cx="5000625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00">
                <a:latin typeface="+mn-lt"/>
                <a:ea typeface="Helvetica Neue"/>
                <a:cs typeface="Helvetica Neue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" name="Shape 56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 - Top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vert="horz"/>
          <a:lstStyle/>
          <a:p>
            <a:pPr>
              <a:defRPr/>
            </a:pPr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Title, Bullets &amp; Photo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80" hidden="0"/>
          <p:cNvSpPr/>
          <p:nvPr isPhoto="0" userDrawn="0"/>
        </p:nvSpPr>
        <p:spPr bwMode="auto">
          <a:xfrm>
            <a:off x="535781" y="1384102"/>
            <a:ext cx="4756307" cy="94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</a:defRPr>
            </a:pPr>
            <a:endParaRPr sz="1200"/>
          </a:p>
        </p:txBody>
      </p:sp>
      <p:sp>
        <p:nvSpPr>
          <p:cNvPr id="5" name="Shape 81" hidden="0"/>
          <p:cNvSpPr>
            <a:spLocks noGrp="1"/>
          </p:cNvSpPr>
          <p:nvPr isPhoto="0" userDrawn="0">
            <p:ph type="pic" idx="13" hasCustomPrompt="0"/>
          </p:nvPr>
        </p:nvSpPr>
        <p:spPr bwMode="auto">
          <a:xfrm>
            <a:off x="6096000" y="0"/>
            <a:ext cx="6096000" cy="6858000"/>
          </a:xfrm>
          <a:prstGeom prst="rect">
            <a:avLst/>
          </a:prstGeom>
        </p:spPr>
        <p:txBody>
          <a:bodyPr lIns="64291" tIns="32145" rIns="64291" bIns="32145">
            <a:noAutofit/>
          </a:bodyPr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" name="Shape 82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5782" y="232172"/>
            <a:ext cx="4762500" cy="98226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" name="Shape 83" hidden="0"/>
          <p:cNvSpPr>
            <a:spLocks noGrp="1"/>
          </p:cNvSpPr>
          <p:nvPr isPhoto="0" userDrawn="0">
            <p:ph type="body" sz="half" idx="1" hasCustomPrompt="0"/>
          </p:nvPr>
        </p:nvSpPr>
        <p:spPr bwMode="auto">
          <a:xfrm>
            <a:off x="535782" y="1562695"/>
            <a:ext cx="4762500" cy="4688086"/>
          </a:xfrm>
          <a:prstGeom prst="rect">
            <a:avLst/>
          </a:prstGeom>
        </p:spPr>
        <p:txBody>
          <a:bodyPr/>
          <a:lstStyle>
            <a:lvl1pPr marL="232164" indent="-232164">
              <a:spcBef>
                <a:spcPts val="600"/>
              </a:spcBef>
              <a:buFontTx/>
              <a:defRPr sz="1800">
                <a:latin typeface="+mn-lt"/>
                <a:ea typeface="Helvetica Neue"/>
                <a:cs typeface="Helvetica Neue"/>
              </a:defRPr>
            </a:lvl1pPr>
            <a:lvl2pPr marL="464327" indent="-232164">
              <a:spcBef>
                <a:spcPts val="600"/>
              </a:spcBef>
              <a:buFontTx/>
              <a:defRPr sz="1800">
                <a:latin typeface="+mn-lt"/>
                <a:ea typeface="Helvetica Neue"/>
                <a:cs typeface="Helvetica Neue"/>
              </a:defRPr>
            </a:lvl2pPr>
            <a:lvl3pPr marL="696491" indent="-232164">
              <a:spcBef>
                <a:spcPts val="600"/>
              </a:spcBef>
              <a:buFontTx/>
              <a:defRPr sz="1800">
                <a:latin typeface="+mn-lt"/>
                <a:ea typeface="Helvetica Neue"/>
                <a:cs typeface="Helvetica Neue"/>
              </a:defRPr>
            </a:lvl3pPr>
            <a:lvl4pPr marL="928654" indent="-232164">
              <a:spcBef>
                <a:spcPts val="600"/>
              </a:spcBef>
              <a:buFontTx/>
              <a:defRPr sz="1800">
                <a:latin typeface="+mn-lt"/>
                <a:ea typeface="Helvetica Neue"/>
                <a:cs typeface="Helvetica Neue"/>
              </a:defRPr>
            </a:lvl4pPr>
            <a:lvl5pPr marL="1160818" indent="-232164">
              <a:spcBef>
                <a:spcPts val="600"/>
              </a:spcBef>
              <a:buFontTx/>
              <a:defRPr sz="1800">
                <a:latin typeface="+mn-lt"/>
                <a:ea typeface="Helvetica Neue"/>
                <a:cs typeface="Helvetica Neue"/>
              </a:defRPr>
            </a:lvl5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8" name="Shape 84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xfrm>
            <a:off x="478821" y="6465094"/>
            <a:ext cx="209990" cy="22602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Bullet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91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3437" y="625078"/>
            <a:ext cx="10513219" cy="559891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Shape 92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2" hidden="0"/>
          <p:cNvSpPr/>
          <p:nvPr isPhoto="0" userDrawn="0"/>
        </p:nvSpPr>
        <p:spPr bwMode="auto">
          <a:xfrm>
            <a:off x="535781" y="1384103"/>
            <a:ext cx="11126349" cy="9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7" tIns="35717" rIns="35717" bIns="35717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</a:defRPr>
            </a:pPr>
            <a:endParaRPr lang="en-GB" sz="1200"/>
          </a:p>
        </p:txBody>
      </p:sp>
      <p:sp>
        <p:nvSpPr>
          <p:cNvPr id="5" name="Shap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5782" y="232172"/>
            <a:ext cx="11120437" cy="982266"/>
          </a:xfrm>
          <a:prstGeom prst="rect">
            <a:avLst/>
          </a:prstGeom>
          <a:ln w="12700">
            <a:miter lim="400000"/>
          </a:ln>
        </p:spPr>
        <p:txBody>
          <a:bodyPr lIns="35717" tIns="35717" rIns="35717" bIns="35717" anchor="b">
            <a:normAutofit/>
          </a:bodyPr>
          <a:lstStyle/>
          <a:p>
            <a:pPr>
              <a:defRPr/>
            </a:pPr>
            <a:r>
              <a:rPr lang="en-GB"/>
              <a:t>Title Text</a:t>
            </a:r>
            <a:endParaRPr/>
          </a:p>
        </p:txBody>
      </p:sp>
      <p:sp>
        <p:nvSpPr>
          <p:cNvPr id="6" name="Shape 4" hidden="0"/>
          <p:cNvSpPr>
            <a:spLocks noGrp="1"/>
          </p:cNvSpPr>
          <p:nvPr isPhoto="0" userDrawn="0">
            <p:ph type="sldNum" sz="quarter" idx="2" hasCustomPrompt="0"/>
          </p:nvPr>
        </p:nvSpPr>
        <p:spPr bwMode="auto">
          <a:xfrm>
            <a:off x="11583961" y="6465094"/>
            <a:ext cx="209990" cy="226020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 algn="r">
              <a:defRPr sz="1000">
                <a:latin typeface="Helvetica Neue"/>
                <a:ea typeface="Helvetica Neue"/>
                <a:cs typeface="Helvetica Neue"/>
              </a:defRPr>
            </a:lvl1pPr>
          </a:lstStyle>
          <a:p>
            <a:pPr>
              <a:defRPr/>
            </a:pPr>
            <a:fld id="{86CB4B4D-7CA3-9044-876B-883B54F8677D}" type="slidenum">
              <a:rPr lang="en-GB"/>
              <a:t/>
            </a:fld>
            <a:endParaRPr lang="en-GB"/>
          </a:p>
        </p:txBody>
      </p:sp>
      <p:sp>
        <p:nvSpPr>
          <p:cNvPr id="7" name="Shape 5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535782" y="1562695"/>
            <a:ext cx="11120437" cy="4688086"/>
          </a:xfrm>
          <a:prstGeom prst="rect">
            <a:avLst/>
          </a:prstGeom>
          <a:ln w="12700">
            <a:miter lim="400000"/>
          </a:ln>
        </p:spPr>
        <p:txBody>
          <a:bodyPr lIns="35717" tIns="35717" rIns="35717" bIns="35717" anchor="ctr">
            <a:normAutofit/>
          </a:bodyPr>
          <a:lstStyle/>
          <a:p>
            <a:pPr>
              <a:defRPr/>
            </a:pPr>
            <a:r>
              <a:rPr lang="en-GB"/>
              <a:t>Body Level One</a:t>
            </a:r>
            <a:endParaRPr/>
          </a:p>
          <a:p>
            <a:pPr lvl="1">
              <a:defRPr/>
            </a:pPr>
            <a:r>
              <a:rPr lang="en-GB"/>
              <a:t>Body Level Two</a:t>
            </a:r>
            <a:endParaRPr/>
          </a:p>
          <a:p>
            <a:pPr lvl="2">
              <a:defRPr/>
            </a:pPr>
            <a:r>
              <a:rPr lang="en-GB"/>
              <a:t>Body Level Three</a:t>
            </a:r>
            <a:endParaRPr/>
          </a:p>
          <a:p>
            <a:pPr lvl="3">
              <a:defRPr/>
            </a:pPr>
            <a:r>
              <a:rPr lang="en-GB"/>
              <a:t>Body Level Four</a:t>
            </a:r>
            <a:endParaRPr/>
          </a:p>
          <a:p>
            <a:pPr lvl="4">
              <a:defRPr/>
            </a:pPr>
            <a:r>
              <a:rPr lang="en-GB"/>
              <a:t>Body Level Five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1"/>
  <p:txStyles>
    <p:titleStyle>
      <a:lvl1pPr marL="0" marR="0" indent="0" algn="l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1pPr>
      <a:lvl2pPr marL="0" marR="0" indent="160729" algn="l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321457" algn="l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3pPr>
      <a:lvl4pPr marL="0" marR="0" indent="482186" algn="l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642915" algn="l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5pPr>
      <a:lvl6pPr marL="0" marR="0" indent="803643" algn="l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6pPr>
      <a:lvl7pPr marL="0" marR="0" indent="964372" algn="l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7pPr>
      <a:lvl8pPr marL="0" marR="0" indent="1125101" algn="l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8pPr>
      <a:lvl9pPr marL="0" marR="0" indent="1285829" algn="l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9pPr>
    </p:titleStyle>
    <p:bodyStyle>
      <a:lvl1pPr marL="180000" marR="0" indent="-180000" algn="l" defTabSz="410751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defRPr sz="25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360000" marR="0" indent="-180000" algn="l" defTabSz="410751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defRPr sz="25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2pPr>
      <a:lvl3pPr marL="540000" marR="0" indent="-180000" algn="l" defTabSz="410751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defRPr sz="25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3pPr>
      <a:lvl4pPr marL="720000" marR="0" indent="-180000" algn="l" defTabSz="410751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defRPr sz="25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4pPr>
      <a:lvl5pPr marL="900000" marR="0" indent="-180000" algn="l" defTabSz="410751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defRPr sz="25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5pPr>
      <a:lvl6pPr marL="1928744" marR="0" indent="-321457" algn="l" defTabSz="410751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defRPr sz="2500" b="0" i="0" u="none" strike="noStrike" cap="none" spc="0">
          <a:ln>
            <a:noFill/>
          </a:ln>
          <a:solidFill>
            <a:srgbClr val="747474"/>
          </a:solidFill>
          <a:latin typeface="+mn-lt"/>
          <a:ea typeface="+mn-ea"/>
          <a:cs typeface="+mn-cs"/>
        </a:defRPr>
      </a:lvl6pPr>
      <a:lvl7pPr marL="2250201" marR="0" indent="-321457" algn="l" defTabSz="410751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defRPr sz="2500" b="0" i="0" u="none" strike="noStrike" cap="none" spc="0">
          <a:ln>
            <a:noFill/>
          </a:ln>
          <a:solidFill>
            <a:srgbClr val="747474"/>
          </a:solidFill>
          <a:latin typeface="+mn-lt"/>
          <a:ea typeface="+mn-ea"/>
          <a:cs typeface="+mn-cs"/>
        </a:defRPr>
      </a:lvl7pPr>
      <a:lvl8pPr marL="2571659" marR="0" indent="-321457" algn="l" defTabSz="410751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defRPr sz="2500" b="0" i="0" u="none" strike="noStrike" cap="none" spc="0">
          <a:ln>
            <a:noFill/>
          </a:ln>
          <a:solidFill>
            <a:srgbClr val="747474"/>
          </a:solidFill>
          <a:latin typeface="+mn-lt"/>
          <a:ea typeface="+mn-ea"/>
          <a:cs typeface="+mn-cs"/>
        </a:defRPr>
      </a:lvl8pPr>
      <a:lvl9pPr marL="2893116" marR="0" indent="-321457" algn="l" defTabSz="410751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 typeface="Helvetica Neue"/>
        <a:buChar char="•"/>
        <a:defRPr sz="2500" b="0" i="0" u="none" strike="noStrike" cap="none" spc="0">
          <a:ln>
            <a:noFill/>
          </a:ln>
          <a:solidFill>
            <a:srgbClr val="747474"/>
          </a:solidFill>
          <a:latin typeface="+mn-lt"/>
          <a:ea typeface="+mn-ea"/>
          <a:cs typeface="+mn-cs"/>
        </a:defRPr>
      </a:lvl9pPr>
    </p:bodyStyle>
    <p:otherStyle>
      <a:lvl1pPr marL="0" marR="0" indent="0" algn="r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160729" algn="r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321457" algn="r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482186" algn="r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642915" algn="r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803643" algn="r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964372" algn="r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1125101" algn="r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1285829" algn="r" defTabSz="41075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tackoverflow.com/questions/9338709/what-is-dependent-typing" TargetMode="External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is.upenn.edu/~bcpierce/tapl/" TargetMode="External"/><Relationship Id="rId3" Type="http://schemas.openxmlformats.org/officeDocument/2006/relationships/hyperlink" Target="http://www.cis.upenn.edu/~bcpierce/" TargetMode="External"/><Relationship Id="rId4" Type="http://schemas.openxmlformats.org/officeDocument/2006/relationships/image" Target="../media/image39.jpg"/><Relationship Id="rId5" Type="http://schemas.openxmlformats.org/officeDocument/2006/relationships/image" Target="../media/image40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Relationship Id="rId11" Type="http://schemas.openxmlformats.org/officeDocument/2006/relationships/image" Target="../media/image17.emf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3" Type="http://schemas.openxmlformats.org/officeDocument/2006/relationships/image" Target="../media/image9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0" Type="http://schemas.openxmlformats.org/officeDocument/2006/relationships/image" Target="../media/image19.emf"/><Relationship Id="rId11" Type="http://schemas.openxmlformats.org/officeDocument/2006/relationships/image" Target="../media/image20.emf"/><Relationship Id="rId12" Type="http://schemas.openxmlformats.org/officeDocument/2006/relationships/image" Target="../media/image21.emf"/><Relationship Id="rId13" Type="http://schemas.openxmlformats.org/officeDocument/2006/relationships/image" Target="../media/image22.emf"/><Relationship Id="rId14" Type="http://schemas.openxmlformats.org/officeDocument/2006/relationships/image" Target="../media/image23.emf"/><Relationship Id="rId15" Type="http://schemas.openxmlformats.org/officeDocument/2006/relationships/image" Target="../media/image24.emf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3" Type="http://schemas.openxmlformats.org/officeDocument/2006/relationships/image" Target="../media/image9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0" Type="http://schemas.openxmlformats.org/officeDocument/2006/relationships/image" Target="../media/image19.emf"/><Relationship Id="rId11" Type="http://schemas.openxmlformats.org/officeDocument/2006/relationships/image" Target="../media/image20.emf"/><Relationship Id="rId12" Type="http://schemas.openxmlformats.org/officeDocument/2006/relationships/image" Target="../media/image21.emf"/><Relationship Id="rId13" Type="http://schemas.openxmlformats.org/officeDocument/2006/relationships/image" Target="../media/image22.emf"/><Relationship Id="rId14" Type="http://schemas.openxmlformats.org/officeDocument/2006/relationships/image" Target="../media/image23.emf"/><Relationship Id="rId15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Typed Lambda Calculi</a:t>
            </a:r>
            <a:br>
              <a:rPr lang="en-GB"/>
            </a:br>
            <a:r>
              <a:rPr lang="en-GB" sz="1800"/>
              <a:t>An Introduction to Type Systems</a:t>
            </a:r>
            <a:endParaRPr lang="en-GB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sz="half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Prof.</a:t>
            </a:r>
            <a:r>
              <a:rPr lang="en-GB"/>
              <a:t> </a:t>
            </a:r>
            <a:r>
              <a:rPr lang="en-GB"/>
              <a:t>Dr.</a:t>
            </a:r>
            <a:r>
              <a:rPr lang="en-GB"/>
              <a:t> Farhad Mehta</a:t>
            </a:r>
            <a:endParaRPr/>
          </a:p>
          <a:p>
            <a:pPr>
              <a:defRPr/>
            </a:pPr>
            <a:r>
              <a:rPr lang="en-GB"/>
              <a:t>Department of Computer Science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700"/>
              <a:t>This is just the tip of the Iceberg…</a:t>
            </a:r>
            <a:br>
              <a:rPr lang="en-GB" sz="2700"/>
            </a:br>
            <a:r>
              <a:rPr lang="en-GB" sz="2700"/>
              <a:t>The Curry-Howard Correspondence</a:t>
            </a:r>
            <a:endParaRPr sz="2700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10</a:t>
            </a:fld>
            <a:endParaRPr lang="en-GB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quarter" idx="11" hasCustomPrompt="0"/>
          </p:nvPr>
        </p:nvSpPr>
        <p:spPr bwMode="auto">
          <a:xfrm>
            <a:off x="535783" y="1502726"/>
            <a:ext cx="6214152" cy="4876584"/>
          </a:xfrm>
        </p:spPr>
        <p:txBody>
          <a:bodyPr/>
          <a:lstStyle/>
          <a:p>
            <a:pPr>
              <a:defRPr/>
            </a:pPr>
            <a:r>
              <a:rPr lang="en-GB"/>
              <a:t>Exists for many type systems and logics.</a:t>
            </a:r>
            <a:endParaRPr/>
          </a:p>
          <a:p>
            <a:pPr>
              <a:defRPr/>
            </a:pPr>
            <a:r>
              <a:rPr lang="en-GB"/>
              <a:t>Allows reusing results between these two domains.</a:t>
            </a:r>
            <a:endParaRPr/>
          </a:p>
          <a:p>
            <a:pPr>
              <a:defRPr/>
            </a:pPr>
            <a:r>
              <a:rPr lang="en-GB"/>
              <a:t>Even at this very high level, programming and logic are </a:t>
            </a:r>
            <a:r>
              <a:rPr lang="en-GB" b="1">
                <a:solidFill>
                  <a:srgbClr val="00B0F0"/>
                </a:solidFill>
              </a:rPr>
              <a:t>not so different as they first seem</a:t>
            </a:r>
            <a:r>
              <a:rPr lang="en-GB"/>
              <a:t>!</a:t>
            </a:r>
            <a:endParaRPr/>
          </a:p>
        </p:txBody>
      </p:sp>
      <p:pic>
        <p:nvPicPr>
          <p:cNvPr id="7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085001" y="2231167"/>
            <a:ext cx="4428823" cy="3596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700"/>
              <a:t>This is just the tip of the Iceberg…</a:t>
            </a:r>
            <a:br>
              <a:rPr lang="en-GB" sz="2700"/>
            </a:br>
            <a:r>
              <a:rPr lang="en-GB" sz="2700"/>
              <a:t>The Lambda Cube</a:t>
            </a:r>
            <a:endParaRPr sz="2700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11</a:t>
            </a:fld>
            <a:endParaRPr lang="en-GB"/>
          </a:p>
        </p:txBody>
      </p:sp>
      <p:sp>
        <p:nvSpPr>
          <p:cNvPr id="6" name="TextBox 4" hidden="0"/>
          <p:cNvSpPr>
            <a:spLocks noAdjustHandles="0" noChangeArrowheads="0"/>
          </p:cNvSpPr>
          <p:nvPr isPhoto="0" userDrawn="0"/>
        </p:nvSpPr>
        <p:spPr bwMode="auto">
          <a:xfrm>
            <a:off x="4854633" y="1453466"/>
            <a:ext cx="6834323" cy="50116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defRPr/>
            </a:pPr>
            <a:r>
              <a:rPr lang="en-US" sz="1100" b="1">
                <a:solidFill>
                  <a:srgbClr val="FF0000"/>
                </a:solidFill>
              </a:rPr>
              <a:t>Orign</a:t>
            </a:r>
            <a:r>
              <a:rPr lang="en-US" sz="1100"/>
              <a:t>: </a:t>
            </a:r>
            <a:endParaRPr/>
          </a:p>
          <a:p>
            <a:pPr algn="l">
              <a:defRPr/>
            </a:pPr>
            <a:r>
              <a:rPr lang="el-GR" sz="1100"/>
              <a:t>λ→ : </a:t>
            </a:r>
            <a:r>
              <a:rPr lang="en-US" sz="1100"/>
              <a:t>Simply typed lambda calculus</a:t>
            </a:r>
            <a:endParaRPr/>
          </a:p>
          <a:p>
            <a:pPr algn="l">
              <a:defRPr/>
            </a:pPr>
            <a:r>
              <a:rPr lang="en-US" sz="1100"/>
              <a:t>Terms may only depend on Terms</a:t>
            </a:r>
            <a:endParaRPr/>
          </a:p>
          <a:p>
            <a:pPr algn="l">
              <a:defRPr/>
            </a:pPr>
            <a:r>
              <a:rPr lang="en-US" sz="1100"/>
              <a:t>Curry-Howard correspondence for </a:t>
            </a:r>
            <a:r>
              <a:rPr lang="el-GR" sz="1100"/>
              <a:t>λ→:  </a:t>
            </a:r>
            <a:r>
              <a:rPr lang="en-US" sz="1100"/>
              <a:t>Propositional calculus restricted to only use implication.</a:t>
            </a:r>
            <a:br>
              <a:rPr lang="en-US" sz="1100"/>
            </a:br>
            <a:endParaRPr lang="en-US" sz="1100"/>
          </a:p>
          <a:p>
            <a:pPr algn="l">
              <a:defRPr/>
            </a:pPr>
            <a:r>
              <a:rPr lang="en-US" sz="1100" b="1">
                <a:solidFill>
                  <a:srgbClr val="FF0000"/>
                </a:solidFill>
              </a:rPr>
              <a:t>Going up (2):</a:t>
            </a:r>
            <a:endParaRPr/>
          </a:p>
          <a:p>
            <a:pPr algn="l">
              <a:defRPr/>
            </a:pPr>
            <a:r>
              <a:rPr lang="el-GR" sz="1100"/>
              <a:t>λ2 : </a:t>
            </a:r>
            <a:r>
              <a:rPr lang="en-US" sz="1100"/>
              <a:t>System F, second-order lambda calculus</a:t>
            </a:r>
            <a:endParaRPr/>
          </a:p>
          <a:p>
            <a:pPr algn="l">
              <a:defRPr/>
            </a:pPr>
            <a:r>
              <a:rPr lang="en-US" sz="1100"/>
              <a:t>Terms may depend on Types </a:t>
            </a:r>
            <a:endParaRPr/>
          </a:p>
          <a:p>
            <a:pPr algn="l">
              <a:defRPr/>
            </a:pPr>
            <a:r>
              <a:rPr lang="en-US" sz="1100"/>
              <a:t>(polymorphism, e.g. (Church-style) </a:t>
            </a:r>
            <a:r>
              <a:rPr lang="el-GR" sz="1100"/>
              <a:t>λα:*.λ</a:t>
            </a:r>
            <a:r>
              <a:rPr lang="en-US" sz="1100"/>
              <a:t>x:</a:t>
            </a:r>
            <a:r>
              <a:rPr lang="el-GR" sz="1100"/>
              <a:t>α.</a:t>
            </a:r>
            <a:r>
              <a:rPr lang="en-US" sz="1100"/>
              <a:t>x : ∀</a:t>
            </a:r>
            <a:r>
              <a:rPr lang="el-GR" sz="1100"/>
              <a:t>α.α→α</a:t>
            </a:r>
            <a:r>
              <a:rPr lang="el-GR" sz="1100"/>
              <a:t> , </a:t>
            </a:r>
            <a:r>
              <a:rPr lang="en-US" sz="1100"/>
              <a:t>or (Curry-style) </a:t>
            </a:r>
            <a:r>
              <a:rPr lang="el-GR" sz="1100"/>
              <a:t>λ</a:t>
            </a:r>
            <a:r>
              <a:rPr lang="en-US" sz="1100"/>
              <a:t>x.x</a:t>
            </a:r>
            <a:r>
              <a:rPr lang="en-US" sz="1100"/>
              <a:t>:∀</a:t>
            </a:r>
            <a:r>
              <a:rPr lang="el-GR" sz="1100"/>
              <a:t>α.α→α</a:t>
            </a:r>
            <a:r>
              <a:rPr lang="el-GR" sz="1100"/>
              <a:t>)</a:t>
            </a:r>
            <a:endParaRPr/>
          </a:p>
          <a:p>
            <a:pPr algn="l">
              <a:defRPr/>
            </a:pPr>
            <a:r>
              <a:rPr lang="en-US" sz="1100"/>
              <a:t>Curry-Howard correspondence for </a:t>
            </a:r>
            <a:r>
              <a:rPr lang="el-GR" sz="1100"/>
              <a:t>λ2: </a:t>
            </a:r>
            <a:r>
              <a:rPr lang="en-US" sz="1100"/>
              <a:t>fragment of second-order intuitionistic logic that uses only universal quantification.</a:t>
            </a:r>
            <a:endParaRPr/>
          </a:p>
          <a:p>
            <a:pPr algn="l">
              <a:defRPr/>
            </a:pPr>
            <a:endParaRPr lang="en-US" sz="1100"/>
          </a:p>
          <a:p>
            <a:pPr algn="l">
              <a:defRPr/>
            </a:pPr>
            <a:r>
              <a:rPr lang="en-US" sz="1100" b="1">
                <a:solidFill>
                  <a:srgbClr val="FF0000"/>
                </a:solidFill>
              </a:rPr>
              <a:t>Going inwards (</a:t>
            </a:r>
            <a:r>
              <a:rPr lang="el-GR" sz="1100" b="1">
                <a:solidFill>
                  <a:srgbClr val="FF0000"/>
                </a:solidFill>
              </a:rPr>
              <a:t>ω):</a:t>
            </a:r>
            <a:endParaRPr/>
          </a:p>
          <a:p>
            <a:pPr algn="l">
              <a:defRPr/>
            </a:pPr>
            <a:r>
              <a:rPr lang="en-US" sz="1100"/>
              <a:t>Types may depend on Types </a:t>
            </a:r>
            <a:endParaRPr/>
          </a:p>
          <a:p>
            <a:pPr algn="l">
              <a:defRPr/>
            </a:pPr>
            <a:r>
              <a:rPr lang="en-US" sz="1100"/>
              <a:t>(type operators, e.g. "List </a:t>
            </a:r>
            <a:r>
              <a:rPr lang="el-GR" sz="1100"/>
              <a:t>α" </a:t>
            </a:r>
            <a:r>
              <a:rPr lang="en-US" sz="1100"/>
              <a:t>is a type, where List is a type operator with kind * → *)</a:t>
            </a:r>
            <a:endParaRPr/>
          </a:p>
          <a:p>
            <a:pPr algn="l">
              <a:defRPr/>
            </a:pPr>
            <a:r>
              <a:rPr lang="en-US" sz="1100"/>
              <a:t>Not very interesting in isolation.</a:t>
            </a:r>
            <a:endParaRPr/>
          </a:p>
          <a:p>
            <a:pPr algn="l">
              <a:defRPr/>
            </a:pPr>
            <a:r>
              <a:rPr lang="en-US" sz="1100"/>
              <a:t>Normally combined with </a:t>
            </a:r>
            <a:r>
              <a:rPr lang="el-GR" sz="1100"/>
              <a:t>λ2 (</a:t>
            </a:r>
            <a:r>
              <a:rPr lang="en-US" sz="1100"/>
              <a:t>System F) to give </a:t>
            </a:r>
            <a:r>
              <a:rPr lang="el-GR" sz="1100"/>
              <a:t>λω</a:t>
            </a:r>
            <a:r>
              <a:rPr lang="el-GR" sz="1100"/>
              <a:t> (</a:t>
            </a:r>
            <a:r>
              <a:rPr lang="en-US" sz="1100"/>
              <a:t>System F</a:t>
            </a:r>
            <a:r>
              <a:rPr lang="el-GR" sz="1100"/>
              <a:t>ω)</a:t>
            </a:r>
            <a:r>
              <a:rPr lang="en-US" sz="1100"/>
              <a:t> (a variant of this (System FC) is used in Haskell)</a:t>
            </a:r>
            <a:endParaRPr lang="el-GR" sz="1100"/>
          </a:p>
          <a:p>
            <a:pPr algn="l">
              <a:defRPr/>
            </a:pPr>
            <a:r>
              <a:rPr lang="en-US" sz="1100"/>
              <a:t>Curry-Howard correspondence for </a:t>
            </a:r>
            <a:r>
              <a:rPr lang="el-GR" sz="1100"/>
              <a:t>λω</a:t>
            </a:r>
            <a:r>
              <a:rPr lang="el-GR" sz="1100"/>
              <a:t> (</a:t>
            </a:r>
            <a:r>
              <a:rPr lang="en-US" sz="1100"/>
              <a:t>System F</a:t>
            </a:r>
            <a:r>
              <a:rPr lang="el-GR" sz="1100"/>
              <a:t>ω): </a:t>
            </a:r>
            <a:r>
              <a:rPr lang="en-US" sz="1100"/>
              <a:t>Higher-Order Logic</a:t>
            </a:r>
            <a:endParaRPr/>
          </a:p>
          <a:p>
            <a:pPr algn="l">
              <a:defRPr/>
            </a:pPr>
            <a:endParaRPr lang="en-US" sz="1100"/>
          </a:p>
          <a:p>
            <a:pPr algn="l">
              <a:defRPr/>
            </a:pPr>
            <a:r>
              <a:rPr lang="en-US" sz="1100" b="1">
                <a:solidFill>
                  <a:srgbClr val="FF0000"/>
                </a:solidFill>
              </a:rPr>
              <a:t>Going rightwards (</a:t>
            </a:r>
            <a:r>
              <a:rPr lang="el-GR" sz="1100" b="1">
                <a:solidFill>
                  <a:srgbClr val="FF0000"/>
                </a:solidFill>
              </a:rPr>
              <a:t>Π</a:t>
            </a:r>
            <a:r>
              <a:rPr lang="en-US" sz="1100" b="1">
                <a:solidFill>
                  <a:srgbClr val="FF0000"/>
                </a:solidFill>
              </a:rPr>
              <a:t>, or P):</a:t>
            </a:r>
            <a:endParaRPr/>
          </a:p>
          <a:p>
            <a:pPr algn="l">
              <a:defRPr/>
            </a:pPr>
            <a:r>
              <a:rPr lang="en-US" sz="1100"/>
              <a:t>Types may depend on values </a:t>
            </a:r>
            <a:endParaRPr/>
          </a:p>
          <a:p>
            <a:pPr algn="l">
              <a:defRPr/>
            </a:pPr>
            <a:r>
              <a:rPr lang="en-US" sz="1100"/>
              <a:t>(dependent types, e.g. "</a:t>
            </a:r>
            <a:r>
              <a:rPr lang="en-US" sz="1100"/>
              <a:t>FloatList</a:t>
            </a:r>
            <a:r>
              <a:rPr lang="en-US" sz="1100"/>
              <a:t> 3" is a type denoting a list of floats with length 3, where </a:t>
            </a:r>
            <a:r>
              <a:rPr lang="en-US" sz="1100"/>
              <a:t>Floatlist</a:t>
            </a:r>
            <a:r>
              <a:rPr lang="en-US" sz="1100"/>
              <a:t> : Nat→* ) </a:t>
            </a:r>
            <a:endParaRPr/>
          </a:p>
          <a:p>
            <a:pPr algn="l">
              <a:defRPr/>
            </a:pPr>
            <a:r>
              <a:rPr lang="el-GR" sz="1100"/>
              <a:t>λΠ</a:t>
            </a:r>
            <a:r>
              <a:rPr lang="en-US" sz="1100"/>
              <a:t> : also called </a:t>
            </a:r>
            <a:r>
              <a:rPr lang="el-GR" sz="1100"/>
              <a:t>λ</a:t>
            </a:r>
            <a:r>
              <a:rPr lang="en-US" sz="1100"/>
              <a:t>P</a:t>
            </a:r>
            <a:r>
              <a:rPr lang="el-GR" sz="1100"/>
              <a:t>, </a:t>
            </a:r>
            <a:r>
              <a:rPr lang="en-US" sz="1100"/>
              <a:t>LF</a:t>
            </a:r>
            <a:endParaRPr/>
          </a:p>
          <a:p>
            <a:pPr algn="l">
              <a:defRPr/>
            </a:pPr>
            <a:r>
              <a:rPr lang="en-US" sz="1100"/>
              <a:t>Curry-Howard correspondence for </a:t>
            </a:r>
            <a:r>
              <a:rPr lang="el-GR" sz="1100"/>
              <a:t>λΠ</a:t>
            </a:r>
            <a:r>
              <a:rPr lang="en-US" sz="1100"/>
              <a:t>:  A form of predicate calculus that only uses implication and universal quantification. </a:t>
            </a:r>
            <a:endParaRPr/>
          </a:p>
          <a:p>
            <a:pPr algn="l">
              <a:defRPr/>
            </a:pPr>
            <a:endParaRPr lang="en-US" sz="1100"/>
          </a:p>
          <a:p>
            <a:pPr algn="l">
              <a:defRPr/>
            </a:pPr>
            <a:r>
              <a:rPr lang="en-US" sz="1100" b="1">
                <a:solidFill>
                  <a:srgbClr val="FF0000"/>
                </a:solidFill>
              </a:rPr>
              <a:t>Richest calculus of all 8:</a:t>
            </a:r>
            <a:r>
              <a:rPr lang="en-US" sz="1100"/>
              <a:t> </a:t>
            </a:r>
            <a:endParaRPr/>
          </a:p>
          <a:p>
            <a:pPr algn="l">
              <a:defRPr/>
            </a:pPr>
            <a:r>
              <a:rPr lang="el-GR" sz="1100"/>
              <a:t>λΠω</a:t>
            </a:r>
            <a:r>
              <a:rPr lang="el-GR" sz="1100"/>
              <a:t> : </a:t>
            </a:r>
            <a:r>
              <a:rPr lang="en-US" sz="1100"/>
              <a:t>Calculus of Constructions (CC, </a:t>
            </a:r>
            <a:r>
              <a:rPr lang="en-US" sz="1100"/>
              <a:t>CoC</a:t>
            </a:r>
            <a:r>
              <a:rPr lang="en-US" sz="1100"/>
              <a:t>, </a:t>
            </a:r>
            <a:r>
              <a:rPr lang="el-GR" sz="1100"/>
              <a:t>λ</a:t>
            </a:r>
            <a:r>
              <a:rPr lang="en-US" sz="1100"/>
              <a:t>C)</a:t>
            </a:r>
            <a:endParaRPr/>
          </a:p>
        </p:txBody>
      </p:sp>
      <p:pic>
        <p:nvPicPr>
          <p:cNvPr id="7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76920" y="1453466"/>
            <a:ext cx="4029775" cy="3276382"/>
          </a:xfrm>
          <a:prstGeom prst="rect">
            <a:avLst/>
          </a:prstGeom>
        </p:spPr>
      </p:pic>
      <p:pic>
        <p:nvPicPr>
          <p:cNvPr id="8" name="Picture 6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35782" y="4883023"/>
            <a:ext cx="3041635" cy="171705"/>
          </a:xfrm>
          <a:prstGeom prst="rect">
            <a:avLst/>
          </a:prstGeom>
        </p:spPr>
      </p:pic>
      <p:sp>
        <p:nvSpPr>
          <p:cNvPr id="9" name="TextBox 7" hidden="0"/>
          <p:cNvSpPr>
            <a:spLocks noAdjustHandles="0" noChangeArrowheads="0"/>
          </p:cNvSpPr>
          <p:nvPr isPhoto="0" userDrawn="0"/>
        </p:nvSpPr>
        <p:spPr bwMode="auto">
          <a:xfrm>
            <a:off x="535782" y="6116281"/>
            <a:ext cx="2530444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Note: These are from personal notes that I have not checked myself. Do not quote me on this.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4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A word of caution…</a:t>
            </a:r>
            <a:endParaRPr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12</a:t>
            </a:fld>
            <a:endParaRPr lang="en-GB"/>
          </a:p>
        </p:txBody>
      </p:sp>
      <p:sp>
        <p:nvSpPr>
          <p:cNvPr id="6" name="TextBox 5" hidden="0"/>
          <p:cNvSpPr>
            <a:spLocks noAdjustHandles="0" noChangeArrowheads="0"/>
          </p:cNvSpPr>
          <p:nvPr isPhoto="0" userDrawn="0"/>
        </p:nvSpPr>
        <p:spPr bwMode="auto">
          <a:xfrm>
            <a:off x="535782" y="1507268"/>
            <a:ext cx="8008602" cy="101053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This area of study has</a:t>
            </a:r>
            <a:r>
              <a:rPr lang="en-GB" sz="1800"/>
              <a:t> addictive potential…</a:t>
            </a:r>
            <a:endParaRPr/>
          </a:p>
          <a:p>
            <a:pPr marL="0" marR="0" indent="0" algn="l" defTabSz="584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But, the material available (in print as well as online) is not very beginner friendly.</a:t>
            </a:r>
            <a:br>
              <a:rPr lang="en-GB" sz="1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</a:br>
            <a:r>
              <a:rPr lang="en-GB" sz="1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For instance… </a:t>
            </a:r>
            <a:endParaRPr/>
          </a:p>
        </p:txBody>
      </p:sp>
      <p:grpSp>
        <p:nvGrpSpPr>
          <p:cNvPr id="7" name="Group 23" hidden="0"/>
          <p:cNvGrpSpPr/>
          <p:nvPr isPhoto="0" userDrawn="0"/>
        </p:nvGrpSpPr>
        <p:grpSpPr bwMode="auto">
          <a:xfrm>
            <a:off x="592081" y="2599576"/>
            <a:ext cx="5424370" cy="1865220"/>
            <a:chOff x="592081" y="2599576"/>
            <a:chExt cx="5424370" cy="1865220"/>
          </a:xfrm>
        </p:grpSpPr>
        <p:sp>
          <p:nvSpPr>
            <p:cNvPr id="8" name="TextBox 6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592081" y="2599576"/>
              <a:ext cx="2831505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b="0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A curious Nick asks on </a:t>
              </a:r>
              <a:r>
                <a:rPr lang="en-GB" sz="900" b="0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stackoverflow</a:t>
              </a:r>
              <a:r>
                <a:rPr lang="en-GB" sz="900" b="0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:</a:t>
              </a:r>
              <a:endParaRPr/>
            </a:p>
          </p:txBody>
        </p:sp>
        <p:sp>
          <p:nvSpPr>
            <p:cNvPr id="9" name="Rectangle 7" hidden="0"/>
            <p:cNvSpPr/>
            <p:nvPr isPhoto="0" userDrawn="0"/>
          </p:nvSpPr>
          <p:spPr bwMode="auto">
            <a:xfrm>
              <a:off x="729343" y="4280130"/>
              <a:ext cx="2831506" cy="18466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600" u="sng">
                  <a:hlinkClick r:id="rId2" tooltip=""/>
                </a:rPr>
                <a:t>https://stackoverflow.com/questions/9338709/what-is-dependent-typing</a:t>
              </a:r>
              <a:r>
                <a:rPr lang="en-GB" sz="600"/>
                <a:t> </a:t>
              </a:r>
              <a:endParaRPr/>
            </a:p>
          </p:txBody>
        </p:sp>
        <p:pic>
          <p:nvPicPr>
            <p:cNvPr id="10" name="Picture 12" hidden="0"/>
            <p:cNvPicPr>
              <a:picLocks noChangeAspect="1"/>
            </p:cNvPicPr>
            <p:nvPr isPhoto="0" userDrawn="0"/>
          </p:nvPicPr>
          <p:blipFill>
            <a:blip r:embed="rId3"/>
            <a:stretch/>
          </p:blipFill>
          <p:spPr bwMode="auto">
            <a:xfrm>
              <a:off x="592081" y="2810631"/>
              <a:ext cx="5424369" cy="135609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11" name="Group 24" hidden="0"/>
          <p:cNvGrpSpPr/>
          <p:nvPr isPhoto="0" userDrawn="0"/>
        </p:nvGrpSpPr>
        <p:grpSpPr bwMode="auto">
          <a:xfrm>
            <a:off x="6256005" y="2720122"/>
            <a:ext cx="5307298" cy="438269"/>
            <a:chOff x="6256005" y="2720122"/>
            <a:chExt cx="5307298" cy="438269"/>
          </a:xfrm>
        </p:grpSpPr>
        <p:pic>
          <p:nvPicPr>
            <p:cNvPr id="12" name="Picture 10" hidden="0"/>
            <p:cNvPicPr>
              <a:picLocks noChangeAspect="1"/>
            </p:cNvPicPr>
            <p:nvPr isPhoto="0" userDrawn="0"/>
          </p:nvPicPr>
          <p:blipFill>
            <a:blip r:embed="rId4"/>
            <a:stretch/>
          </p:blipFill>
          <p:spPr bwMode="auto">
            <a:xfrm>
              <a:off x="6272192" y="2907552"/>
              <a:ext cx="5291112" cy="250839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3" name="TextBox 13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256005" y="2720122"/>
              <a:ext cx="1899559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/>
                <a:t>Karl wonders why this is a problem</a:t>
              </a:r>
              <a:r>
                <a:rPr lang="en-GB" sz="900" b="0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:</a:t>
              </a:r>
              <a:endParaRPr/>
            </a:p>
          </p:txBody>
        </p:sp>
      </p:grpSp>
      <p:grpSp>
        <p:nvGrpSpPr>
          <p:cNvPr id="14" name="Group 25" hidden="0"/>
          <p:cNvGrpSpPr/>
          <p:nvPr isPhoto="0" userDrawn="0"/>
        </p:nvGrpSpPr>
        <p:grpSpPr bwMode="auto">
          <a:xfrm>
            <a:off x="6256005" y="3318127"/>
            <a:ext cx="5838659" cy="1074679"/>
            <a:chOff x="6256005" y="3318127"/>
            <a:chExt cx="5838659" cy="1074679"/>
          </a:xfrm>
        </p:grpSpPr>
        <p:pic>
          <p:nvPicPr>
            <p:cNvPr id="15" name="Picture 11" hidden="0"/>
            <p:cNvPicPr>
              <a:picLocks noChangeAspect="1"/>
            </p:cNvPicPr>
            <p:nvPr isPhoto="0" userDrawn="0"/>
          </p:nvPicPr>
          <p:blipFill>
            <a:blip r:embed="rId5"/>
            <a:srcRect l="4825" t="0" r="0" b="0"/>
            <a:stretch/>
          </p:blipFill>
          <p:spPr bwMode="auto">
            <a:xfrm>
              <a:off x="6265373" y="3539873"/>
              <a:ext cx="5829291" cy="85293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TextBox 14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256005" y="3318127"/>
              <a:ext cx="2464970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defTabSz="584200">
                <a:defRPr/>
              </a:pPr>
              <a:r>
                <a:rPr lang="en-GB" sz="900"/>
                <a:t>Nick wonders if he is on another planet</a:t>
              </a:r>
              <a:r>
                <a:rPr lang="en-GB" sz="900" b="0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:</a:t>
              </a:r>
              <a:endParaRPr/>
            </a:p>
          </p:txBody>
        </p:sp>
      </p:grpSp>
      <p:sp>
        <p:nvSpPr>
          <p:cNvPr id="17" name="TextBox 15" hidden="0"/>
          <p:cNvSpPr>
            <a:spLocks noAdjustHandles="0" noChangeArrowheads="0"/>
          </p:cNvSpPr>
          <p:nvPr isPhoto="0" userDrawn="0"/>
        </p:nvSpPr>
        <p:spPr bwMode="auto">
          <a:xfrm>
            <a:off x="535782" y="5156145"/>
            <a:ext cx="5424369" cy="11028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b="1" i="0" u="none" strike="noStrike" cap="none" spc="0">
                <a:ln>
                  <a:noFill/>
                </a:ln>
                <a:solidFill>
                  <a:srgbClr val="0070C0"/>
                </a:solidFill>
                <a:latin typeface="+mn-lt"/>
                <a:ea typeface="+mn-ea"/>
                <a:cs typeface="+mn-cs"/>
              </a:rPr>
              <a:t>Personal experience</a:t>
            </a:r>
            <a:r>
              <a:rPr lang="en-GB"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: The material </a:t>
            </a:r>
            <a:r>
              <a:rPr lang="en-GB" sz="1600"/>
              <a:t>looks </a:t>
            </a:r>
            <a:r>
              <a:rPr lang="en-GB" sz="1600" b="1">
                <a:solidFill>
                  <a:srgbClr val="0070C0"/>
                </a:solidFill>
              </a:rPr>
              <a:t>difficult at first</a:t>
            </a:r>
            <a:r>
              <a:rPr lang="en-GB" sz="1600"/>
              <a:t>, but is actually quite </a:t>
            </a:r>
            <a:r>
              <a:rPr lang="en-GB" sz="1600" b="1">
                <a:solidFill>
                  <a:srgbClr val="FFC000"/>
                </a:solidFill>
              </a:rPr>
              <a:t>easy (and fun) once you start applying it</a:t>
            </a:r>
            <a:r>
              <a:rPr lang="en-GB" sz="1600"/>
              <a:t>! </a:t>
            </a:r>
            <a:endParaRPr/>
          </a:p>
          <a:p>
            <a:pPr marL="0" marR="0" indent="0" algn="l" defTabSz="584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/>
              <a:t>(As opposed to other areas of software engineering such as domain modelling, where the opposite is true)</a:t>
            </a:r>
            <a:endParaRPr lang="en-GB" sz="1600" b="0" i="0" u="none" strike="noStrike" cap="none" spc="0">
              <a:ln>
                <a:noFill/>
              </a:ln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" name="Group 26" hidden="0"/>
          <p:cNvGrpSpPr/>
          <p:nvPr isPhoto="0" userDrawn="0"/>
        </p:nvGrpSpPr>
        <p:grpSpPr bwMode="auto">
          <a:xfrm>
            <a:off x="6399831" y="4649570"/>
            <a:ext cx="5035833" cy="1785878"/>
            <a:chOff x="6399831" y="4828646"/>
            <a:chExt cx="5035833" cy="1785878"/>
          </a:xfrm>
        </p:grpSpPr>
        <p:sp>
          <p:nvSpPr>
            <p:cNvPr id="19" name="TextBox 16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399831" y="4828646"/>
              <a:ext cx="5035833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b="0" i="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+mn-lt"/>
                  <a:ea typeface="+mn-ea"/>
                  <a:cs typeface="+mn-cs"/>
                </a:rPr>
                <a:t>Eventually, an understandable answer was posted, but it may have been too late for Nick…:</a:t>
              </a:r>
              <a:endParaRPr/>
            </a:p>
          </p:txBody>
        </p:sp>
        <p:pic>
          <p:nvPicPr>
            <p:cNvPr id="20" name="Picture 20" hidden="0"/>
            <p:cNvPicPr>
              <a:picLocks noChangeAspect="1"/>
            </p:cNvPicPr>
            <p:nvPr isPhoto="0" userDrawn="0"/>
          </p:nvPicPr>
          <p:blipFill>
            <a:blip r:embed="rId6"/>
            <a:stretch/>
          </p:blipFill>
          <p:spPr bwMode="auto">
            <a:xfrm>
              <a:off x="6564085" y="5029129"/>
              <a:ext cx="4089596" cy="15853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1" name="TextBox 1" hidden="0"/>
          <p:cNvSpPr>
            <a:spLocks noAdjustHandles="0" noChangeArrowheads="0"/>
          </p:cNvSpPr>
          <p:nvPr isPhoto="0" userDrawn="0"/>
        </p:nvSpPr>
        <p:spPr bwMode="auto">
          <a:xfrm>
            <a:off x="9180018" y="1467585"/>
            <a:ext cx="2842329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100" b="0" i="0" u="none" strike="noStrike" cap="none" spc="0">
                <a:ln>
                  <a:noFill/>
                </a:ln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Maybe you have a better idea now about what the Wikipedi</a:t>
            </a:r>
            <a:r>
              <a:rPr lang="en-US" sz="1100">
                <a:solidFill>
                  <a:srgbClr val="FF0000"/>
                </a:solidFill>
              </a:rPr>
              <a:t>a article that Nick complained about is talking about!</a:t>
            </a:r>
            <a:endParaRPr lang="en-US" sz="1100" b="0" i="0" u="none" strike="noStrike" cap="none" spc="0">
              <a:ln>
                <a:noFill/>
              </a:ln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3" hidden="0"/>
          <p:cNvSpPr/>
          <p:nvPr isPhoto="0" userDrawn="0"/>
        </p:nvSpPr>
        <p:spPr bwMode="auto">
          <a:xfrm rot="2387587">
            <a:off x="10828545" y="323893"/>
            <a:ext cx="11881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rgbClr val="FF0000"/>
                </a:solidFill>
              </a:rPr>
              <a:t>Recap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700"/>
              <a:t>But what about Subtyping, </a:t>
            </a:r>
            <a:br>
              <a:rPr lang="en-US" sz="2700"/>
            </a:br>
            <a:r>
              <a:rPr lang="en-US" sz="2700"/>
              <a:t>Covariance, &amp; Contravariance?</a:t>
            </a:r>
            <a:endParaRPr sz="2700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13</a:t>
            </a:fld>
            <a:endParaRPr lang="en-GB"/>
          </a:p>
        </p:txBody>
      </p:sp>
      <p:pic>
        <p:nvPicPr>
          <p:cNvPr id="6" name="Picture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5782" y="1477569"/>
            <a:ext cx="4673600" cy="1016000"/>
          </a:xfrm>
          <a:prstGeom prst="rect">
            <a:avLst/>
          </a:prstGeom>
        </p:spPr>
      </p:pic>
      <p:pic>
        <p:nvPicPr>
          <p:cNvPr id="7" name="Picture 4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99282" y="2718808"/>
            <a:ext cx="4610100" cy="469900"/>
          </a:xfrm>
          <a:prstGeom prst="rect">
            <a:avLst/>
          </a:prstGeom>
        </p:spPr>
      </p:pic>
      <p:pic>
        <p:nvPicPr>
          <p:cNvPr id="8" name="Picture 5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913051" y="3281323"/>
            <a:ext cx="3352800" cy="838200"/>
          </a:xfrm>
          <a:prstGeom prst="rect">
            <a:avLst/>
          </a:prstGeom>
        </p:spPr>
      </p:pic>
      <p:pic>
        <p:nvPicPr>
          <p:cNvPr id="9" name="Picture 6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533067" y="4212138"/>
            <a:ext cx="4673600" cy="1460500"/>
          </a:xfrm>
          <a:prstGeom prst="rect">
            <a:avLst/>
          </a:prstGeom>
        </p:spPr>
      </p:pic>
      <p:pic>
        <p:nvPicPr>
          <p:cNvPr id="10" name="Picture 7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531318" y="5841504"/>
            <a:ext cx="4673600" cy="736600"/>
          </a:xfrm>
          <a:prstGeom prst="rect">
            <a:avLst/>
          </a:prstGeom>
        </p:spPr>
      </p:pic>
      <p:pic>
        <p:nvPicPr>
          <p:cNvPr id="11" name="Picture 8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5393482" y="1789813"/>
            <a:ext cx="4699000" cy="2120900"/>
          </a:xfrm>
          <a:prstGeom prst="rect">
            <a:avLst/>
          </a:prstGeom>
        </p:spPr>
      </p:pic>
      <p:pic>
        <p:nvPicPr>
          <p:cNvPr id="12" name="Picture 10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5577632" y="4372823"/>
            <a:ext cx="4330700" cy="2070100"/>
          </a:xfrm>
          <a:prstGeom prst="rect">
            <a:avLst/>
          </a:prstGeom>
        </p:spPr>
      </p:pic>
      <p:sp>
        <p:nvSpPr>
          <p:cNvPr id="13" name="TextBox 11" hidden="0"/>
          <p:cNvSpPr>
            <a:spLocks noAdjustHandles="0" noChangeArrowheads="0"/>
          </p:cNvSpPr>
          <p:nvPr isPhoto="0" userDrawn="0"/>
        </p:nvSpPr>
        <p:spPr bwMode="auto">
          <a:xfrm>
            <a:off x="8816010" y="1384352"/>
            <a:ext cx="2977942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>
              <a:defRPr/>
            </a:pP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Excerpts from ”</a:t>
            </a:r>
            <a:r>
              <a:rPr lang="en-US" sz="800"/>
              <a:t>Types and programming languages</a:t>
            </a: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" </a:t>
            </a:r>
            <a:b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</a:b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(working draft Jan 15 2000 &amp; 2002 edition) by </a:t>
            </a:r>
            <a:r>
              <a:rPr lang="en-US" sz="800"/>
              <a:t>Benjamin C. Pierce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Further Reading</a:t>
            </a:r>
            <a:endParaRPr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14</a:t>
            </a:fld>
            <a:endParaRPr lang="en-GB"/>
          </a:p>
        </p:txBody>
      </p:sp>
      <p:sp>
        <p:nvSpPr>
          <p:cNvPr id="6" name="TextBox 4" hidden="0"/>
          <p:cNvSpPr>
            <a:spLocks noAdjustHandles="0" noChangeArrowheads="0"/>
          </p:cNvSpPr>
          <p:nvPr isPhoto="0" userDrawn="0"/>
        </p:nvSpPr>
        <p:spPr bwMode="auto">
          <a:xfrm>
            <a:off x="535782" y="1554710"/>
            <a:ext cx="3410434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>
              <a:defRPr/>
            </a:pPr>
            <a:r>
              <a:rPr lang="en-US" sz="1600" u="sng">
                <a:hlinkClick r:id="rId2" tooltip=""/>
              </a:rPr>
              <a:t>Types and Programming Languages</a:t>
            </a:r>
            <a:endParaRPr lang="en-GB" sz="1600" b="0" i="0" u="none" strike="noStrike" cap="none" spc="0">
              <a:ln>
                <a:noFill/>
              </a:ln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algn="l" defTabSz="584200">
              <a:defRPr/>
            </a:pPr>
            <a:r>
              <a:rPr lang="en-GB"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by </a:t>
            </a:r>
            <a:r>
              <a:rPr lang="en-US" sz="1600" u="sng">
                <a:hlinkClick r:id="rId3" tooltip=""/>
              </a:rPr>
              <a:t>Benjamin C. Pierce</a:t>
            </a:r>
            <a:endParaRPr lang="en-US" sz="1600"/>
          </a:p>
        </p:txBody>
      </p:sp>
      <p:pic>
        <p:nvPicPr>
          <p:cNvPr id="7" name="Picture 5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7188205" y="2178625"/>
            <a:ext cx="3807966" cy="4286469"/>
          </a:xfrm>
          <a:prstGeom prst="rect">
            <a:avLst/>
          </a:prstGeom>
        </p:spPr>
      </p:pic>
      <p:pic>
        <p:nvPicPr>
          <p:cNvPr id="8" name="Picture 6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3777771" y="2149745"/>
            <a:ext cx="3197275" cy="442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Goals</a:t>
            </a:r>
            <a:endParaRPr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15</a:t>
            </a:fld>
            <a:endParaRPr lang="en-GB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quarter" idx="11" hasCustomPrompt="0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en-GB"/>
              <a:t>Each participant should be able to:</a:t>
            </a:r>
            <a:endParaRPr/>
          </a:p>
          <a:p>
            <a:pPr>
              <a:defRPr/>
            </a:pPr>
            <a:r>
              <a:rPr lang="en-GB"/>
              <a:t>Explain how </a:t>
            </a:r>
            <a:r>
              <a:rPr lang="en-GB" b="1">
                <a:solidFill>
                  <a:srgbClr val="FF0000"/>
                </a:solidFill>
              </a:rPr>
              <a:t>type checking</a:t>
            </a:r>
            <a:r>
              <a:rPr lang="en-GB"/>
              <a:t> and </a:t>
            </a:r>
            <a:r>
              <a:rPr lang="en-GB" b="1">
                <a:solidFill>
                  <a:srgbClr val="FF0000"/>
                </a:solidFill>
              </a:rPr>
              <a:t>type inference</a:t>
            </a:r>
            <a:r>
              <a:rPr lang="en-GB"/>
              <a:t> is done in the</a:t>
            </a:r>
            <a:br>
              <a:rPr lang="en-GB"/>
            </a:br>
            <a:r>
              <a:rPr lang="en-GB" b="1">
                <a:solidFill>
                  <a:srgbClr val="0070C0"/>
                </a:solidFill>
              </a:rPr>
              <a:t>simply typed lambda calculus</a:t>
            </a:r>
            <a:r>
              <a:rPr lang="en-GB"/>
              <a:t> and the </a:t>
            </a:r>
            <a:r>
              <a:rPr lang="en-GB" b="1">
                <a:solidFill>
                  <a:srgbClr val="0070C0"/>
                </a:solidFill>
              </a:rPr>
              <a:t>polymorphic lambda calculus</a:t>
            </a:r>
            <a:r>
              <a:rPr lang="en-GB"/>
              <a:t>.</a:t>
            </a:r>
            <a:endParaRPr/>
          </a:p>
          <a:p>
            <a:pPr>
              <a:defRPr/>
            </a:pPr>
            <a:r>
              <a:rPr lang="en-GB"/>
              <a:t>Perform </a:t>
            </a:r>
            <a:r>
              <a:rPr lang="en-GB" b="1">
                <a:solidFill>
                  <a:srgbClr val="FF0000"/>
                </a:solidFill>
              </a:rPr>
              <a:t>type checking</a:t>
            </a:r>
            <a:r>
              <a:rPr lang="en-GB"/>
              <a:t> and simple </a:t>
            </a:r>
            <a:r>
              <a:rPr lang="en-GB" b="1">
                <a:solidFill>
                  <a:srgbClr val="FF0000"/>
                </a:solidFill>
              </a:rPr>
              <a:t>type inference</a:t>
            </a:r>
            <a:r>
              <a:rPr lang="en-GB"/>
              <a:t> in these type systems.</a:t>
            </a:r>
            <a:endParaRPr/>
          </a:p>
          <a:p>
            <a:pPr>
              <a:defRPr/>
            </a:pPr>
            <a:r>
              <a:rPr lang="en-GB"/>
              <a:t>Read, understand and explain standard texts in this area.</a:t>
            </a:r>
            <a:endParaRPr/>
          </a:p>
          <a:p>
            <a:pPr>
              <a:defRPr/>
            </a:pPr>
            <a:r>
              <a:rPr lang="en-GB"/>
              <a:t>Explain the concepts </a:t>
            </a:r>
            <a:r>
              <a:rPr lang="en-GB" b="1">
                <a:solidFill>
                  <a:srgbClr val="FF0000"/>
                </a:solidFill>
              </a:rPr>
              <a:t>subtyping</a:t>
            </a:r>
            <a:r>
              <a:rPr lang="en-GB"/>
              <a:t>, </a:t>
            </a:r>
            <a:r>
              <a:rPr lang="en-GB" b="1">
                <a:solidFill>
                  <a:srgbClr val="FF0000"/>
                </a:solidFill>
              </a:rPr>
              <a:t>covariance</a:t>
            </a:r>
            <a:r>
              <a:rPr lang="en-GB"/>
              <a:t> &amp; </a:t>
            </a:r>
            <a:r>
              <a:rPr lang="en-GB" b="1">
                <a:solidFill>
                  <a:srgbClr val="FF0000"/>
                </a:solidFill>
              </a:rPr>
              <a:t>contravariance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700"/>
              <a:t>But what about Subtyping?</a:t>
            </a:r>
            <a:br>
              <a:rPr lang="en-US" sz="2700"/>
            </a:br>
            <a:r>
              <a:rPr lang="en-US" sz="2700"/>
              <a:t>(Excerpts from 2002 edition)</a:t>
            </a:r>
            <a:endParaRPr sz="2700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16</a:t>
            </a:fld>
            <a:endParaRPr lang="en-GB"/>
          </a:p>
        </p:txBody>
      </p:sp>
      <p:pic>
        <p:nvPicPr>
          <p:cNvPr id="6" name="Picture 10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5782" y="1967305"/>
            <a:ext cx="4343400" cy="685800"/>
          </a:xfrm>
          <a:prstGeom prst="rect">
            <a:avLst/>
          </a:prstGeom>
        </p:spPr>
      </p:pic>
      <p:pic>
        <p:nvPicPr>
          <p:cNvPr id="7" name="Picture 11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29432" y="2785783"/>
            <a:ext cx="4356100" cy="533400"/>
          </a:xfrm>
          <a:prstGeom prst="rect">
            <a:avLst/>
          </a:prstGeom>
        </p:spPr>
      </p:pic>
      <p:pic>
        <p:nvPicPr>
          <p:cNvPr id="8" name="Picture 12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44396" y="3451861"/>
            <a:ext cx="4305300" cy="520700"/>
          </a:xfrm>
          <a:prstGeom prst="rect">
            <a:avLst/>
          </a:prstGeom>
        </p:spPr>
      </p:pic>
      <p:pic>
        <p:nvPicPr>
          <p:cNvPr id="9" name="Picture 14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644396" y="4224450"/>
            <a:ext cx="4305300" cy="927100"/>
          </a:xfrm>
          <a:prstGeom prst="rect">
            <a:avLst/>
          </a:prstGeom>
        </p:spPr>
      </p:pic>
      <p:pic>
        <p:nvPicPr>
          <p:cNvPr id="10" name="Picture 15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554832" y="5169694"/>
            <a:ext cx="4330700" cy="1295400"/>
          </a:xfrm>
          <a:prstGeom prst="rect">
            <a:avLst/>
          </a:prstGeom>
        </p:spPr>
      </p:pic>
      <p:pic>
        <p:nvPicPr>
          <p:cNvPr id="11" name="Picture 16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5651874" y="1967305"/>
            <a:ext cx="4330700" cy="685800"/>
          </a:xfrm>
          <a:prstGeom prst="rect">
            <a:avLst/>
          </a:prstGeom>
        </p:spPr>
      </p:pic>
      <p:pic>
        <p:nvPicPr>
          <p:cNvPr id="12" name="Picture 17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5651874" y="3052483"/>
            <a:ext cx="4330700" cy="207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Goals</a:t>
            </a:r>
            <a:endParaRPr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2</a:t>
            </a:fld>
            <a:endParaRPr lang="en-GB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quarter" idx="11" hasCustomPrompt="0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en-GB"/>
              <a:t>Each participant should be able to:</a:t>
            </a:r>
            <a:endParaRPr/>
          </a:p>
          <a:p>
            <a:pPr>
              <a:defRPr/>
            </a:pPr>
            <a:r>
              <a:rPr lang="en-GB"/>
              <a:t>Explain how </a:t>
            </a:r>
            <a:r>
              <a:rPr lang="en-GB" b="1">
                <a:solidFill>
                  <a:srgbClr val="FF0000"/>
                </a:solidFill>
              </a:rPr>
              <a:t>type checking</a:t>
            </a:r>
            <a:r>
              <a:rPr lang="en-GB"/>
              <a:t> and </a:t>
            </a:r>
            <a:r>
              <a:rPr lang="en-GB" b="1">
                <a:solidFill>
                  <a:srgbClr val="FF0000"/>
                </a:solidFill>
              </a:rPr>
              <a:t>type inference</a:t>
            </a:r>
            <a:r>
              <a:rPr lang="en-GB"/>
              <a:t> is done in the</a:t>
            </a:r>
            <a:br>
              <a:rPr lang="en-GB"/>
            </a:br>
            <a:r>
              <a:rPr lang="en-GB" b="1">
                <a:solidFill>
                  <a:srgbClr val="0070C0"/>
                </a:solidFill>
              </a:rPr>
              <a:t>simply typed lambda calculus</a:t>
            </a:r>
            <a:r>
              <a:rPr lang="en-GB"/>
              <a:t> and the </a:t>
            </a:r>
            <a:r>
              <a:rPr lang="en-GB" b="1">
                <a:solidFill>
                  <a:srgbClr val="0070C0"/>
                </a:solidFill>
              </a:rPr>
              <a:t>polymorphic lambda calculus</a:t>
            </a:r>
            <a:r>
              <a:rPr lang="en-GB"/>
              <a:t>.</a:t>
            </a:r>
            <a:endParaRPr/>
          </a:p>
          <a:p>
            <a:pPr>
              <a:defRPr/>
            </a:pPr>
            <a:r>
              <a:rPr lang="en-GB"/>
              <a:t>Perform </a:t>
            </a:r>
            <a:r>
              <a:rPr lang="en-GB" b="1">
                <a:solidFill>
                  <a:srgbClr val="FF0000"/>
                </a:solidFill>
              </a:rPr>
              <a:t>type checking</a:t>
            </a:r>
            <a:r>
              <a:rPr lang="en-GB"/>
              <a:t> and simple </a:t>
            </a:r>
            <a:r>
              <a:rPr lang="en-GB" b="1">
                <a:solidFill>
                  <a:srgbClr val="FF0000"/>
                </a:solidFill>
              </a:rPr>
              <a:t>type inference</a:t>
            </a:r>
            <a:r>
              <a:rPr lang="en-GB"/>
              <a:t> in these type systems.</a:t>
            </a:r>
            <a:endParaRPr/>
          </a:p>
          <a:p>
            <a:pPr>
              <a:defRPr/>
            </a:pPr>
            <a:r>
              <a:rPr lang="en-GB"/>
              <a:t>Read, understand and explain standard texts in this area.</a:t>
            </a:r>
            <a:endParaRPr/>
          </a:p>
          <a:p>
            <a:pPr>
              <a:defRPr/>
            </a:pPr>
            <a:r>
              <a:rPr lang="en-GB"/>
              <a:t>Explain the concepts </a:t>
            </a:r>
            <a:r>
              <a:rPr lang="en-GB" b="1">
                <a:solidFill>
                  <a:srgbClr val="FF0000"/>
                </a:solidFill>
              </a:rPr>
              <a:t>subtyping</a:t>
            </a:r>
            <a:r>
              <a:rPr lang="en-GB"/>
              <a:t>, </a:t>
            </a:r>
            <a:r>
              <a:rPr lang="en-GB" b="1">
                <a:solidFill>
                  <a:srgbClr val="FF0000"/>
                </a:solidFill>
              </a:rPr>
              <a:t>covariance</a:t>
            </a:r>
            <a:r>
              <a:rPr lang="en-GB"/>
              <a:t> &amp; </a:t>
            </a:r>
            <a:r>
              <a:rPr lang="en-GB" b="1">
                <a:solidFill>
                  <a:srgbClr val="FF0000"/>
                </a:solidFill>
              </a:rPr>
              <a:t>contravariance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700"/>
              <a:t>Type Systems</a:t>
            </a:r>
            <a:br>
              <a:rPr lang="en-GB" sz="2700"/>
            </a:br>
            <a:r>
              <a:rPr lang="en-GB" sz="2700"/>
              <a:t>Motivation</a:t>
            </a:r>
            <a:endParaRPr sz="2700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3</a:t>
            </a:fld>
            <a:endParaRPr lang="en-GB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quarter" idx="11" hasCustomPrompt="0"/>
          </p:nvPr>
        </p:nvSpPr>
        <p:spPr bwMode="auto"/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GB" sz="2100"/>
              <a:t>Consider the term "</a:t>
            </a:r>
            <a:r>
              <a:rPr lang="en-US" sz="2100" i="1">
                <a:latin typeface="CMU Serif"/>
                <a:ea typeface="CMU Serif"/>
                <a:cs typeface="CMU Serif"/>
              </a:rPr>
              <a:t>+ </a:t>
            </a:r>
            <a:r>
              <a:rPr lang="en-US" sz="2100">
                <a:latin typeface="CMU Serif"/>
                <a:ea typeface="CMU Serif"/>
                <a:cs typeface="CMU Serif"/>
              </a:rPr>
              <a:t>⊤ ⊥</a:t>
            </a:r>
            <a:r>
              <a:rPr lang="en-US" sz="2100"/>
              <a:t>"</a:t>
            </a:r>
            <a:endParaRPr sz="2100"/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sz="2100"/>
              <a:t>Q. Can it be evaluated?</a:t>
            </a:r>
            <a:endParaRPr sz="2100"/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sz="2100"/>
              <a:t>A. Yes: </a:t>
            </a:r>
            <a:r>
              <a:rPr lang="en-US" sz="2100" i="1">
                <a:latin typeface="CMU Serif"/>
                <a:ea typeface="CMU Serif"/>
                <a:cs typeface="CMU Serif"/>
              </a:rPr>
              <a:t>+ </a:t>
            </a:r>
            <a:r>
              <a:rPr lang="en-US" sz="2100">
                <a:latin typeface="CMU Serif"/>
                <a:ea typeface="CMU Serif"/>
                <a:cs typeface="CMU Serif"/>
              </a:rPr>
              <a:t>⊤ ⊥ </a:t>
            </a:r>
            <a:r>
              <a:rPr lang="en-US" sz="2100"/>
              <a:t>= </a:t>
            </a:r>
            <a:r>
              <a:rPr lang="el-GR" sz="2100" i="1">
                <a:latin typeface="CMU Serif Roman"/>
                <a:ea typeface="CMU Serif Roman"/>
                <a:cs typeface="CMU Serif Roman"/>
              </a:rPr>
              <a:t>λ</a:t>
            </a:r>
            <a:r>
              <a:rPr lang="en-US" sz="2100" i="1">
                <a:latin typeface="CMU Serif Roman"/>
                <a:ea typeface="CMU Serif Roman"/>
                <a:cs typeface="CMU Serif Roman"/>
              </a:rPr>
              <a:t>n.</a:t>
            </a:r>
            <a:r>
              <a:rPr lang="el-GR" sz="2100" i="1">
                <a:latin typeface="CMU Serif Roman"/>
                <a:ea typeface="CMU Serif Roman"/>
                <a:cs typeface="CMU Serif Roman"/>
              </a:rPr>
              <a:t>λ</a:t>
            </a:r>
            <a:r>
              <a:rPr lang="en-US" sz="2100" i="1">
                <a:latin typeface="CMU Serif Roman"/>
                <a:ea typeface="CMU Serif Roman"/>
                <a:cs typeface="CMU Serif Roman"/>
              </a:rPr>
              <a:t>f.</a:t>
            </a:r>
            <a:r>
              <a:rPr lang="el-GR" sz="2100" i="1">
                <a:latin typeface="CMU Serif Roman"/>
                <a:ea typeface="CMU Serif Roman"/>
                <a:cs typeface="CMU Serif Roman"/>
              </a:rPr>
              <a:t>λ</a:t>
            </a:r>
            <a:r>
              <a:rPr lang="en-US" sz="2100" i="1">
                <a:latin typeface="CMU Serif Roman"/>
                <a:ea typeface="CMU Serif Roman"/>
                <a:cs typeface="CMU Serif Roman"/>
              </a:rPr>
              <a:t>x. f (n f x)</a:t>
            </a:r>
            <a:r>
              <a:rPr lang="en-US" sz="2100">
                <a:latin typeface="CMU Serif Roman"/>
                <a:ea typeface="CMU Serif Roman"/>
                <a:cs typeface="CMU Serif Roman"/>
              </a:rPr>
              <a:t> </a:t>
            </a:r>
            <a:r>
              <a:rPr lang="en-US" sz="2100"/>
              <a:t>= </a:t>
            </a:r>
            <a:r>
              <a:rPr lang="en-US" sz="2100" i="1">
                <a:latin typeface="CMU Serif Roman"/>
                <a:ea typeface="CMU Serif Roman"/>
                <a:cs typeface="CMU Serif Roman"/>
              </a:rPr>
              <a:t>succ</a:t>
            </a:r>
            <a:r>
              <a:rPr lang="en-US" sz="2100"/>
              <a:t>           (surprised?!)</a:t>
            </a:r>
            <a:endParaRPr sz="2100"/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sz="2100"/>
              <a:t>Q. Does it make sense?</a:t>
            </a:r>
            <a:endParaRPr sz="2100"/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GB" sz="2100"/>
              <a:t>A. That depends on who is being asked.</a:t>
            </a:r>
            <a:endParaRPr sz="2100"/>
          </a:p>
          <a:p>
            <a:pPr marL="457200" indent="-457200">
              <a:lnSpc>
                <a:spcPct val="80000"/>
              </a:lnSpc>
              <a:buAutoNum type="alphaUcPeriod" startAt="1"/>
              <a:defRPr/>
            </a:pPr>
            <a:endParaRPr lang="en-GB" sz="2100"/>
          </a:p>
          <a:p>
            <a:pPr>
              <a:lnSpc>
                <a:spcPct val="80000"/>
              </a:lnSpc>
              <a:defRPr/>
            </a:pPr>
            <a:r>
              <a:rPr lang="en-GB" sz="2100"/>
              <a:t>There are </a:t>
            </a:r>
            <a:r>
              <a:rPr lang="en-GB" sz="2100" b="1">
                <a:solidFill>
                  <a:srgbClr val="0070C0"/>
                </a:solidFill>
              </a:rPr>
              <a:t>advantages</a:t>
            </a:r>
            <a:r>
              <a:rPr lang="en-GB" sz="2100"/>
              <a:t> to avoiding such "ill-typed" terms:</a:t>
            </a:r>
            <a:endParaRPr sz="2100"/>
          </a:p>
          <a:p>
            <a:pPr lvl="1">
              <a:lnSpc>
                <a:spcPct val="80000"/>
              </a:lnSpc>
              <a:defRPr/>
            </a:pPr>
            <a:r>
              <a:rPr lang="en-GB" sz="2100"/>
              <a:t>Preventing </a:t>
            </a:r>
            <a:r>
              <a:rPr lang="en-GB" sz="2100" b="1">
                <a:solidFill>
                  <a:srgbClr val="FF0000"/>
                </a:solidFill>
              </a:rPr>
              <a:t>logical programming and runtime errors</a:t>
            </a:r>
            <a:endParaRPr sz="2100"/>
          </a:p>
          <a:p>
            <a:pPr lvl="1">
              <a:lnSpc>
                <a:spcPct val="80000"/>
              </a:lnSpc>
              <a:defRPr/>
            </a:pPr>
            <a:r>
              <a:rPr lang="en-GB" sz="2100"/>
              <a:t>Can be used for </a:t>
            </a:r>
            <a:r>
              <a:rPr lang="en-GB" sz="2100" b="1">
                <a:solidFill>
                  <a:srgbClr val="FF0000"/>
                </a:solidFill>
              </a:rPr>
              <a:t>runtime performance improvements</a:t>
            </a:r>
            <a:endParaRPr sz="2100"/>
          </a:p>
          <a:p>
            <a:pPr>
              <a:lnSpc>
                <a:spcPct val="80000"/>
              </a:lnSpc>
              <a:defRPr/>
            </a:pPr>
            <a:r>
              <a:rPr lang="en-GB" sz="2100"/>
              <a:t>Types provide </a:t>
            </a:r>
            <a:r>
              <a:rPr lang="en-GB" sz="2100" b="1">
                <a:solidFill>
                  <a:srgbClr val="0070C0"/>
                </a:solidFill>
              </a:rPr>
              <a:t>helpful formal documentation</a:t>
            </a:r>
            <a:endParaRPr sz="2100"/>
          </a:p>
          <a:p>
            <a:pPr lvl="1">
              <a:lnSpc>
                <a:spcPct val="80000"/>
              </a:lnSpc>
              <a:defRPr/>
            </a:pPr>
            <a:r>
              <a:rPr lang="en-GB" sz="2100"/>
              <a:t>For users: Result in </a:t>
            </a:r>
            <a:r>
              <a:rPr lang="en-GB" sz="2100" b="1">
                <a:solidFill>
                  <a:srgbClr val="FF0000"/>
                </a:solidFill>
              </a:rPr>
              <a:t>better readability and understanding</a:t>
            </a:r>
            <a:endParaRPr sz="2100"/>
          </a:p>
          <a:p>
            <a:pPr lvl="1">
              <a:lnSpc>
                <a:spcPct val="80000"/>
              </a:lnSpc>
              <a:defRPr/>
            </a:pPr>
            <a:r>
              <a:rPr lang="en-GB" sz="2100"/>
              <a:t>For IDEs: Allows </a:t>
            </a:r>
            <a:r>
              <a:rPr lang="en-GB" sz="2100" b="1">
                <a:solidFill>
                  <a:srgbClr val="FF0000"/>
                </a:solidFill>
              </a:rPr>
              <a:t>support for code completion, refactoring</a:t>
            </a:r>
            <a:r>
              <a:rPr lang="en-GB" sz="2100"/>
              <a:t>, ... </a:t>
            </a:r>
            <a:endParaRPr lang="en-US" sz="2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4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The Simply Typed Lambda Calculus (</a:t>
            </a:r>
            <a:r>
              <a:rPr lang="el-GR"/>
              <a:t>λ→</a:t>
            </a:r>
            <a:r>
              <a:rPr lang="en-US"/>
              <a:t>)</a:t>
            </a:r>
            <a:r>
              <a:rPr lang="el-GR"/>
              <a:t> </a:t>
            </a:r>
            <a:endParaRPr lang="en-GB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4</a:t>
            </a:fld>
            <a:endParaRPr lang="en-GB"/>
          </a:p>
        </p:txBody>
      </p:sp>
      <p:pic>
        <p:nvPicPr>
          <p:cNvPr id="6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36752" y="3048875"/>
            <a:ext cx="4851400" cy="660400"/>
          </a:xfrm>
          <a:prstGeom prst="rect">
            <a:avLst/>
          </a:prstGeom>
        </p:spPr>
      </p:pic>
      <p:pic>
        <p:nvPicPr>
          <p:cNvPr id="7" name="Picture 6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35782" y="1791575"/>
            <a:ext cx="4927600" cy="889000"/>
          </a:xfrm>
          <a:prstGeom prst="rect">
            <a:avLst/>
          </a:prstGeom>
        </p:spPr>
      </p:pic>
      <p:sp>
        <p:nvSpPr>
          <p:cNvPr id="8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9511862" y="1405537"/>
            <a:ext cx="2282089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>
              <a:defRPr/>
            </a:pP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Excerpts (with slight modifications) from "</a:t>
            </a:r>
            <a:r>
              <a:rPr lang="en-US" sz="800"/>
              <a:t>Introduction to Type Theory</a:t>
            </a: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" by </a:t>
            </a:r>
            <a:r>
              <a:rPr lang="en-US" sz="800"/>
              <a:t>Erik </a:t>
            </a:r>
            <a:r>
              <a:rPr lang="en-US" sz="800"/>
              <a:t>Barendsen</a:t>
            </a:r>
            <a:endParaRPr lang="en-US" sz="800"/>
          </a:p>
        </p:txBody>
      </p:sp>
      <p:pic>
        <p:nvPicPr>
          <p:cNvPr id="9" name="Picture 1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592302" y="4077575"/>
            <a:ext cx="4940300" cy="711200"/>
          </a:xfrm>
          <a:prstGeom prst="rect">
            <a:avLst/>
          </a:prstGeom>
        </p:spPr>
      </p:pic>
      <p:pic>
        <p:nvPicPr>
          <p:cNvPr id="10" name="Picture 3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636752" y="5198240"/>
            <a:ext cx="3505199" cy="546100"/>
          </a:xfrm>
          <a:prstGeom prst="rect">
            <a:avLst/>
          </a:prstGeom>
        </p:spPr>
      </p:pic>
      <p:pic>
        <p:nvPicPr>
          <p:cNvPr id="11" name="Picture 11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209769" y="2655175"/>
            <a:ext cx="5003800" cy="393700"/>
          </a:xfrm>
          <a:prstGeom prst="rect">
            <a:avLst/>
          </a:prstGeom>
        </p:spPr>
      </p:pic>
      <p:grpSp>
        <p:nvGrpSpPr>
          <p:cNvPr id="12" name="Group 18" hidden="0"/>
          <p:cNvGrpSpPr/>
          <p:nvPr isPhoto="0" userDrawn="0"/>
        </p:nvGrpSpPr>
        <p:grpSpPr bwMode="auto">
          <a:xfrm>
            <a:off x="8032308" y="3343343"/>
            <a:ext cx="1117625" cy="348036"/>
            <a:chOff x="6760683" y="5315808"/>
            <a:chExt cx="1117625" cy="348036"/>
          </a:xfrm>
        </p:grpSpPr>
        <p:pic>
          <p:nvPicPr>
            <p:cNvPr id="13" name="Picture 9" hidden="0"/>
            <p:cNvPicPr>
              <a:picLocks noChangeAspect="1"/>
            </p:cNvPicPr>
            <p:nvPr isPhoto="0" userDrawn="0"/>
          </p:nvPicPr>
          <p:blipFill>
            <a:blip r:embed="rId7"/>
            <a:stretch/>
          </p:blipFill>
          <p:spPr bwMode="auto">
            <a:xfrm>
              <a:off x="6793806" y="5415398"/>
              <a:ext cx="821610" cy="80156"/>
            </a:xfrm>
            <a:prstGeom prst="rect">
              <a:avLst/>
            </a:prstGeom>
          </p:spPr>
        </p:pic>
        <p:sp>
          <p:nvSpPr>
            <p:cNvPr id="14" name="TextBox 10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615416" y="5315808"/>
              <a:ext cx="262892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var</a:t>
              </a:r>
              <a:endParaRPr lang="en-GB" sz="900" i="1" u="none" strike="noStrike" cap="none" spc="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pic>
          <p:nvPicPr>
            <p:cNvPr id="15" name="Picture 13" hidden="0"/>
            <p:cNvPicPr>
              <a:picLocks noChangeAspect="1"/>
            </p:cNvPicPr>
            <p:nvPr isPhoto="0" userDrawn="0"/>
          </p:nvPicPr>
          <p:blipFill>
            <a:blip r:embed="rId8"/>
            <a:stretch/>
          </p:blipFill>
          <p:spPr bwMode="auto">
            <a:xfrm>
              <a:off x="6760683" y="5460644"/>
              <a:ext cx="889000" cy="203200"/>
            </a:xfrm>
            <a:prstGeom prst="rect">
              <a:avLst/>
            </a:prstGeom>
          </p:spPr>
        </p:pic>
      </p:grpSp>
      <p:grpSp>
        <p:nvGrpSpPr>
          <p:cNvPr id="16" name="Group 12" hidden="0"/>
          <p:cNvGrpSpPr/>
          <p:nvPr isPhoto="0" userDrawn="0"/>
        </p:nvGrpSpPr>
        <p:grpSpPr bwMode="auto">
          <a:xfrm>
            <a:off x="9018487" y="4005422"/>
            <a:ext cx="1521681" cy="406400"/>
            <a:chOff x="9018487" y="4005422"/>
            <a:chExt cx="1521681" cy="406400"/>
          </a:xfrm>
        </p:grpSpPr>
        <p:sp>
          <p:nvSpPr>
            <p:cNvPr id="17" name="TextBox 16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10123387" y="4096334"/>
              <a:ext cx="416781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abs</a:t>
              </a:r>
              <a:r>
                <a: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term</a:t>
              </a:r>
              <a:endPara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pic>
          <p:nvPicPr>
            <p:cNvPr id="18" name="Picture 15" hidden="0"/>
            <p:cNvPicPr>
              <a:picLocks noChangeAspect="1"/>
            </p:cNvPicPr>
            <p:nvPr isPhoto="0" userDrawn="0"/>
          </p:nvPicPr>
          <p:blipFill>
            <a:blip r:embed="rId9"/>
            <a:stretch/>
          </p:blipFill>
          <p:spPr bwMode="auto">
            <a:xfrm>
              <a:off x="9018487" y="4005422"/>
              <a:ext cx="1104900" cy="406400"/>
            </a:xfrm>
            <a:prstGeom prst="rect">
              <a:avLst/>
            </a:prstGeom>
          </p:spPr>
        </p:pic>
      </p:grpSp>
      <p:grpSp>
        <p:nvGrpSpPr>
          <p:cNvPr id="19" name="Group 7" hidden="0"/>
          <p:cNvGrpSpPr/>
          <p:nvPr isPhoto="0" userDrawn="0"/>
        </p:nvGrpSpPr>
        <p:grpSpPr bwMode="auto">
          <a:xfrm>
            <a:off x="6605337" y="4005422"/>
            <a:ext cx="2154863" cy="406400"/>
            <a:chOff x="6605337" y="4005422"/>
            <a:chExt cx="2154863" cy="406400"/>
          </a:xfrm>
        </p:grpSpPr>
        <p:pic>
          <p:nvPicPr>
            <p:cNvPr id="20" name="Picture 14" hidden="0"/>
            <p:cNvPicPr>
              <a:picLocks noChangeAspect="1"/>
            </p:cNvPicPr>
            <p:nvPr isPhoto="0" userDrawn="0"/>
          </p:nvPicPr>
          <p:blipFill>
            <a:blip r:embed="rId10"/>
            <a:stretch/>
          </p:blipFill>
          <p:spPr bwMode="auto">
            <a:xfrm>
              <a:off x="6605337" y="4005422"/>
              <a:ext cx="1765300" cy="406400"/>
            </a:xfrm>
            <a:prstGeom prst="rect">
              <a:avLst/>
            </a:prstGeom>
          </p:spPr>
        </p:pic>
        <p:sp>
          <p:nvSpPr>
            <p:cNvPr id="21" name="TextBox 17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8324182" y="4069177"/>
              <a:ext cx="436018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app</a:t>
              </a:r>
              <a:r>
                <a: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term</a:t>
              </a:r>
              <a:endPara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</p:grpSp>
      <p:sp>
        <p:nvSpPr>
          <p:cNvPr id="22" name="Rectangle 21" hidden="0"/>
          <p:cNvSpPr/>
          <p:nvPr isPhoto="0" userDrawn="0"/>
        </p:nvSpPr>
        <p:spPr bwMode="auto">
          <a:xfrm>
            <a:off x="6526230" y="3270142"/>
            <a:ext cx="4138285" cy="1293460"/>
          </a:xfrm>
          <a:prstGeom prst="rect">
            <a:avLst/>
          </a:prstGeom>
          <a:noFill/>
          <a:ln w="6350" cap="flat">
            <a:solidFill>
              <a:schemeClr val="tx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 hidden="0"/>
          <p:cNvSpPr>
            <a:spLocks noAdjustHandles="0" noChangeArrowheads="0"/>
          </p:cNvSpPr>
          <p:nvPr isPhoto="0" userDrawn="0"/>
        </p:nvSpPr>
        <p:spPr bwMode="auto">
          <a:xfrm>
            <a:off x="6476098" y="4891694"/>
            <a:ext cx="4000275" cy="5027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Note: The base (aka. </a:t>
            </a:r>
            <a:r>
              <a:rPr lang="en-GB" sz="800"/>
              <a:t>t</a:t>
            </a: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yping environment) should be seen as a function (from variables to types) that is updated (i.e. overwritten), and not a set that can be added to.</a:t>
            </a:r>
            <a:endParaRPr/>
          </a:p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000" b="0" i="0" u="none" strike="noStrike" cap="none" spc="0">
              <a:ln>
                <a:noFill/>
              </a:ln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700"/>
              <a:t>The Simply Typed Lambda Calculus (</a:t>
            </a:r>
            <a:r>
              <a:rPr lang="el-GR" sz="2700"/>
              <a:t>λ→</a:t>
            </a:r>
            <a:r>
              <a:rPr lang="en-US" sz="2700"/>
              <a:t>)</a:t>
            </a:r>
            <a:br>
              <a:rPr lang="en-US" sz="2700"/>
            </a:br>
            <a:r>
              <a:rPr lang="en-US" sz="2700"/>
              <a:t>Exercises</a:t>
            </a:r>
            <a:endParaRPr lang="en-GB" sz="2700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5</a:t>
            </a:fld>
            <a:endParaRPr lang="en-GB"/>
          </a:p>
        </p:txBody>
      </p:sp>
      <p:sp>
        <p:nvSpPr>
          <p:cNvPr id="6" name="TextBox 3" hidden="0"/>
          <p:cNvSpPr>
            <a:spLocks noAdjustHandles="0" noChangeArrowheads="0"/>
          </p:cNvSpPr>
          <p:nvPr isPhoto="0" userDrawn="0"/>
        </p:nvSpPr>
        <p:spPr bwMode="auto">
          <a:xfrm>
            <a:off x="535781" y="1554480"/>
            <a:ext cx="11048180" cy="48130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/>
          <a:lstStyle/>
          <a:p>
            <a:pPr algn="l" defTabSz="584200">
              <a:lnSpc>
                <a:spcPct val="80000"/>
              </a:lnSpc>
              <a:defRPr/>
            </a:pPr>
            <a:r>
              <a:rPr lang="en-GB" sz="1900" u="none" strike="noStrike" cap="none" spc="0">
                <a:ln>
                  <a:noFill/>
                </a:ln>
                <a:solidFill>
                  <a:srgbClr val="000000"/>
                </a:solidFill>
              </a:rPr>
              <a:t>Which of the following terms are typeable </a:t>
            </a:r>
            <a:r>
              <a:rPr lang="en-GB" sz="1900" u="none" strike="noStrike" cap="none" spc="0">
                <a:ln>
                  <a:noFill/>
                </a:ln>
                <a:solidFill>
                  <a:srgbClr val="000000"/>
                </a:solidFill>
              </a:rPr>
              <a:t>w.r.t</a:t>
            </a:r>
            <a:r>
              <a:rPr lang="en-GB" sz="1900"/>
              <a:t>. </a:t>
            </a:r>
            <a:r>
              <a:rPr lang="el-GR" sz="1900"/>
              <a:t>λ→</a:t>
            </a:r>
            <a:r>
              <a:rPr lang="en-US" sz="1900"/>
              <a:t> under the following type environment?</a:t>
            </a:r>
            <a:endParaRPr sz="2300"/>
          </a:p>
          <a:p>
            <a:pPr algn="l" defTabSz="584200">
              <a:lnSpc>
                <a:spcPct val="80000"/>
              </a:lnSpc>
              <a:defRPr/>
            </a:pPr>
            <a:endParaRPr lang="en-US" sz="1900"/>
          </a:p>
          <a:p>
            <a:pPr algn="l" defTabSz="584200">
              <a:lnSpc>
                <a:spcPct val="80000"/>
              </a:lnSpc>
              <a:defRPr/>
            </a:pPr>
            <a:r>
              <a:rPr lang="en-US" sz="1900"/>
              <a:t> </a:t>
            </a:r>
            <a:r>
              <a:rPr lang="el-GR" sz="2300"/>
              <a:t>Γ </a:t>
            </a:r>
            <a:r>
              <a:rPr lang="en-US" sz="1900"/>
              <a:t>= + : </a:t>
            </a:r>
            <a:r>
              <a:rPr lang="en-US" sz="1900"/>
              <a:t>int</a:t>
            </a:r>
            <a:r>
              <a:rPr lang="en-US" sz="1900"/>
              <a:t> </a:t>
            </a:r>
            <a:r>
              <a:rPr lang="el-GR" sz="1900"/>
              <a:t>→</a:t>
            </a:r>
            <a:r>
              <a:rPr lang="en-US" sz="1900"/>
              <a:t> </a:t>
            </a:r>
            <a:r>
              <a:rPr lang="en-US" sz="1900"/>
              <a:t>int</a:t>
            </a:r>
            <a:r>
              <a:rPr lang="en-US" sz="1900"/>
              <a:t> </a:t>
            </a:r>
            <a:r>
              <a:rPr lang="el-GR" sz="1900"/>
              <a:t>→</a:t>
            </a:r>
            <a:r>
              <a:rPr lang="en-US" sz="1900"/>
              <a:t> </a:t>
            </a:r>
            <a:r>
              <a:rPr lang="en-US" sz="1900"/>
              <a:t>int</a:t>
            </a:r>
            <a:r>
              <a:rPr lang="en-US" sz="1900"/>
              <a:t>, 2 : </a:t>
            </a:r>
            <a:r>
              <a:rPr lang="en-US" sz="1900"/>
              <a:t>int</a:t>
            </a:r>
            <a:r>
              <a:rPr lang="en-US" sz="1900"/>
              <a:t>, true : bool</a:t>
            </a:r>
            <a:endParaRPr sz="2300"/>
          </a:p>
          <a:p>
            <a:pPr algn="l" defTabSz="584200">
              <a:lnSpc>
                <a:spcPct val="80000"/>
              </a:lnSpc>
              <a:defRPr/>
            </a:pPr>
            <a:endParaRPr lang="en-US" sz="1900"/>
          </a:p>
          <a:p>
            <a:pPr marL="457200" indent="-457200" algn="l" defTabSz="584200">
              <a:lnSpc>
                <a:spcPct val="80000"/>
              </a:lnSpc>
              <a:buFont typeface="+mj-lt"/>
              <a:buAutoNum type="arabicPeriod" startAt="1"/>
              <a:defRPr/>
            </a:pPr>
            <a:r>
              <a:rPr lang="en-US" sz="1900"/>
              <a:t>+ 2 2</a:t>
            </a:r>
            <a:endParaRPr sz="2300"/>
          </a:p>
          <a:p>
            <a:pPr marL="457200" indent="-457200" algn="l" defTabSz="584200">
              <a:lnSpc>
                <a:spcPct val="80000"/>
              </a:lnSpc>
              <a:buFont typeface="+mj-lt"/>
              <a:buAutoNum type="arabicPeriod" startAt="1"/>
              <a:defRPr/>
            </a:pPr>
            <a:r>
              <a:rPr lang="en-US" sz="1900"/>
              <a:t>+ 2 true</a:t>
            </a:r>
            <a:endParaRPr sz="2300"/>
          </a:p>
          <a:p>
            <a:pPr marL="457200" indent="-457200" algn="l" defTabSz="584200">
              <a:lnSpc>
                <a:spcPct val="80000"/>
              </a:lnSpc>
              <a:buFont typeface="+mj-lt"/>
              <a:buAutoNum type="arabicPeriod" startAt="1"/>
              <a:defRPr/>
            </a:pPr>
            <a:r>
              <a:rPr lang="en-US" sz="1900"/>
              <a:t>+ 2</a:t>
            </a:r>
            <a:endParaRPr sz="2300"/>
          </a:p>
          <a:p>
            <a:pPr marL="457200" indent="-457200" algn="l" defTabSz="584200">
              <a:lnSpc>
                <a:spcPct val="80000"/>
              </a:lnSpc>
              <a:buFont typeface="+mj-lt"/>
              <a:buAutoNum type="arabicPeriod" startAt="1"/>
              <a:defRPr/>
            </a:pPr>
            <a:r>
              <a:rPr lang="el-GR" sz="1900"/>
              <a:t>λ</a:t>
            </a:r>
            <a:r>
              <a:rPr lang="en-US" sz="1900"/>
              <a:t> x. + 2 x</a:t>
            </a:r>
            <a:endParaRPr sz="2300"/>
          </a:p>
          <a:p>
            <a:pPr marL="457200" indent="-457200" algn="l" defTabSz="584200">
              <a:lnSpc>
                <a:spcPct val="80000"/>
              </a:lnSpc>
              <a:buFont typeface="+mj-lt"/>
              <a:buAutoNum type="arabicPeriod" startAt="1"/>
              <a:defRPr/>
            </a:pPr>
            <a:r>
              <a:rPr lang="el-GR" sz="1900"/>
              <a:t>λ</a:t>
            </a:r>
            <a:r>
              <a:rPr lang="en-US" sz="1900"/>
              <a:t> x. x</a:t>
            </a:r>
            <a:endParaRPr sz="2300"/>
          </a:p>
          <a:p>
            <a:pPr marL="457200" indent="-457200" algn="l" defTabSz="584200">
              <a:lnSpc>
                <a:spcPct val="80000"/>
              </a:lnSpc>
              <a:buFont typeface="+mj-lt"/>
              <a:buAutoNum type="arabicPeriod" startAt="1"/>
              <a:defRPr/>
            </a:pPr>
            <a:r>
              <a:rPr lang="el-GR" sz="1900"/>
              <a:t>λ</a:t>
            </a:r>
            <a:r>
              <a:rPr lang="en-US" sz="1900"/>
              <a:t> x. </a:t>
            </a:r>
            <a:r>
              <a:rPr lang="el-GR" sz="1900"/>
              <a:t>λ</a:t>
            </a:r>
            <a:r>
              <a:rPr lang="en-US" sz="1900"/>
              <a:t> y. x</a:t>
            </a:r>
            <a:endParaRPr sz="2300"/>
          </a:p>
          <a:p>
            <a:pPr marL="457200" indent="-457200" algn="l" defTabSz="584200">
              <a:lnSpc>
                <a:spcPct val="80000"/>
              </a:lnSpc>
              <a:buFont typeface="+mj-lt"/>
              <a:buAutoNum type="arabicPeriod" startAt="1"/>
              <a:defRPr/>
            </a:pPr>
            <a:r>
              <a:rPr lang="el-GR" sz="1900"/>
              <a:t>λ</a:t>
            </a:r>
            <a:r>
              <a:rPr lang="en-US" sz="1900"/>
              <a:t> x. x x</a:t>
            </a:r>
            <a:endParaRPr sz="2300"/>
          </a:p>
          <a:p>
            <a:pPr marL="457200" indent="-457200" algn="l" defTabSz="584200">
              <a:lnSpc>
                <a:spcPct val="80000"/>
              </a:lnSpc>
              <a:buFont typeface="+mj-lt"/>
              <a:buAutoNum type="arabicPeriod" startAt="1"/>
              <a:defRPr/>
            </a:pPr>
            <a:r>
              <a:rPr lang="en-US" sz="1900"/>
              <a:t>f x y</a:t>
            </a:r>
            <a:endParaRPr sz="2300"/>
          </a:p>
          <a:p>
            <a:pPr marL="457200" indent="-457200" algn="l" defTabSz="584200">
              <a:lnSpc>
                <a:spcPct val="80000"/>
              </a:lnSpc>
              <a:buFont typeface="+mj-lt"/>
              <a:buAutoNum type="arabicPeriod" startAt="1"/>
              <a:defRPr/>
            </a:pPr>
            <a:r>
              <a:rPr lang="en-US" sz="1900"/>
              <a:t>(f (id true) (id 1))</a:t>
            </a:r>
            <a:endParaRPr sz="2300"/>
          </a:p>
          <a:p>
            <a:pPr algn="l" defTabSz="584200">
              <a:lnSpc>
                <a:spcPct val="80000"/>
              </a:lnSpc>
              <a:defRPr/>
            </a:pPr>
            <a:endParaRPr lang="en-US" sz="1900"/>
          </a:p>
          <a:p>
            <a:pPr algn="l" defTabSz="584200">
              <a:lnSpc>
                <a:spcPct val="80000"/>
              </a:lnSpc>
              <a:defRPr/>
            </a:pPr>
            <a:r>
              <a:rPr lang="en-US" sz="1900"/>
              <a:t>In case a term is typeable:</a:t>
            </a:r>
            <a:endParaRPr sz="2300"/>
          </a:p>
          <a:p>
            <a:pPr marL="342900" indent="-342900" algn="l" defTabSz="584200">
              <a:lnSpc>
                <a:spcPct val="80000"/>
              </a:lnSpc>
              <a:buFont typeface="Arial"/>
              <a:buChar char="•"/>
              <a:defRPr/>
            </a:pPr>
            <a:r>
              <a:rPr lang="en-US" sz="1900"/>
              <a:t>State all its possible types.</a:t>
            </a:r>
            <a:endParaRPr sz="2300"/>
          </a:p>
          <a:p>
            <a:pPr marL="342900" indent="-342900" algn="l" defTabSz="584200">
              <a:lnSpc>
                <a:spcPct val="80000"/>
              </a:lnSpc>
              <a:buFont typeface="Arial"/>
              <a:buChar char="•"/>
              <a:defRPr/>
            </a:pPr>
            <a:r>
              <a:rPr lang="en-US" sz="1900"/>
              <a:t>State all possible types of all its free variables the that do not occur in </a:t>
            </a:r>
            <a:r>
              <a:rPr lang="el-GR" sz="1900"/>
              <a:t>Γ</a:t>
            </a:r>
            <a:r>
              <a:rPr lang="en-US" sz="1900"/>
              <a:t>.</a:t>
            </a:r>
            <a:endParaRPr sz="2300"/>
          </a:p>
          <a:p>
            <a:pPr marL="342900" indent="-342900" algn="l" defTabSz="584200">
              <a:lnSpc>
                <a:spcPct val="80000"/>
              </a:lnSpc>
              <a:buFont typeface="Arial"/>
              <a:buChar char="•"/>
              <a:defRPr/>
            </a:pPr>
            <a:r>
              <a:rPr lang="en-US" sz="1900"/>
              <a:t>Provide the type correctness proofs of each possible type (at least one).</a:t>
            </a:r>
            <a:endParaRPr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The Polymorphic Lambda Calculus (</a:t>
            </a:r>
            <a:r>
              <a:rPr lang="el-GR"/>
              <a:t>λ2</a:t>
            </a:r>
            <a:r>
              <a:rPr lang="en-GB"/>
              <a:t>)</a:t>
            </a:r>
            <a:br>
              <a:rPr lang="en-GB"/>
            </a:br>
            <a:r>
              <a:rPr lang="en-GB" sz="1800"/>
              <a:t>(aka. Second-order Typed Lambda Calculus, System F)</a:t>
            </a:r>
            <a:endParaRPr lang="en-GB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6</a:t>
            </a:fld>
            <a:endParaRPr lang="en-GB"/>
          </a:p>
        </p:txBody>
      </p:sp>
      <p:pic>
        <p:nvPicPr>
          <p:cNvPr id="6" name="Picture 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35782" y="2070100"/>
            <a:ext cx="4876800" cy="2717800"/>
          </a:xfrm>
          <a:prstGeom prst="rect">
            <a:avLst/>
          </a:prstGeom>
        </p:spPr>
      </p:pic>
      <p:pic>
        <p:nvPicPr>
          <p:cNvPr id="7" name="Picture 4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35782" y="5283994"/>
            <a:ext cx="4876800" cy="1181099"/>
          </a:xfrm>
          <a:prstGeom prst="rect">
            <a:avLst/>
          </a:prstGeom>
        </p:spPr>
      </p:pic>
      <p:sp>
        <p:nvSpPr>
          <p:cNvPr id="8" name="TextBox 8" hidden="0"/>
          <p:cNvSpPr>
            <a:spLocks noAdjustHandles="0" noChangeArrowheads="0"/>
          </p:cNvSpPr>
          <p:nvPr isPhoto="0" userDrawn="0"/>
        </p:nvSpPr>
        <p:spPr bwMode="auto">
          <a:xfrm>
            <a:off x="9511862" y="1405537"/>
            <a:ext cx="2282089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>
              <a:defRPr/>
            </a:pP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Excerpts (with slight modifications) from "</a:t>
            </a:r>
            <a:r>
              <a:rPr lang="en-US" sz="800"/>
              <a:t>Introduction to Type Theory</a:t>
            </a:r>
            <a:r>
              <a:rPr lang="en-GB" sz="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" by </a:t>
            </a:r>
            <a:r>
              <a:rPr lang="en-US" sz="800"/>
              <a:t>Erik </a:t>
            </a:r>
            <a:r>
              <a:rPr lang="en-US" sz="800"/>
              <a:t>Barendsen</a:t>
            </a:r>
            <a:endParaRPr lang="en-US" sz="800"/>
          </a:p>
        </p:txBody>
      </p:sp>
      <p:sp>
        <p:nvSpPr>
          <p:cNvPr id="9" name="TextBox 10" hidden="0"/>
          <p:cNvSpPr>
            <a:spLocks noAdjustHandles="0" noChangeArrowheads="0"/>
          </p:cNvSpPr>
          <p:nvPr isPhoto="0" userDrawn="0"/>
        </p:nvSpPr>
        <p:spPr bwMode="auto">
          <a:xfrm>
            <a:off x="9990274" y="4591325"/>
            <a:ext cx="399148" cy="24109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900" i="1" u="none" strike="noStrike" cap="none" spc="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rPr>
              <a:t>abs</a:t>
            </a:r>
            <a:r>
              <a: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rPr>
              <a:t>type</a:t>
            </a:r>
            <a:endParaRPr lang="en-GB" sz="900" i="1" u="none" strike="noStrike" cap="none" spc="0" baseline="-25000">
              <a:ln>
                <a:noFill/>
              </a:ln>
              <a:solidFill>
                <a:srgbClr val="000000"/>
              </a:solidFill>
              <a:latin typeface="CMU Serif"/>
              <a:ea typeface="CMU Serif"/>
              <a:cs typeface="CMU Serif"/>
            </a:endParaRPr>
          </a:p>
        </p:txBody>
      </p:sp>
      <p:sp>
        <p:nvSpPr>
          <p:cNvPr id="10" name="TextBox 11" hidden="0"/>
          <p:cNvSpPr>
            <a:spLocks noAdjustHandles="0" noChangeArrowheads="0"/>
          </p:cNvSpPr>
          <p:nvPr isPhoto="0" userDrawn="0"/>
        </p:nvSpPr>
        <p:spPr bwMode="auto">
          <a:xfrm>
            <a:off x="8112980" y="4557953"/>
            <a:ext cx="418384" cy="24109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900" i="1" u="none" strike="noStrike" cap="none" spc="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rPr>
              <a:t>app</a:t>
            </a:r>
            <a:r>
              <a: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rPr>
              <a:t>type</a:t>
            </a:r>
            <a:endParaRPr lang="en-GB" sz="900" i="1" u="none" strike="noStrike" cap="none" spc="0" baseline="-25000">
              <a:ln>
                <a:noFill/>
              </a:ln>
              <a:solidFill>
                <a:srgbClr val="000000"/>
              </a:solidFill>
              <a:latin typeface="CMU Serif"/>
              <a:ea typeface="CMU Serif"/>
              <a:cs typeface="CMU Serif"/>
            </a:endParaRPr>
          </a:p>
        </p:txBody>
      </p:sp>
      <p:grpSp>
        <p:nvGrpSpPr>
          <p:cNvPr id="11" name="Group 12" hidden="0"/>
          <p:cNvGrpSpPr/>
          <p:nvPr isPhoto="0" userDrawn="0"/>
        </p:nvGrpSpPr>
        <p:grpSpPr bwMode="auto">
          <a:xfrm>
            <a:off x="8009278" y="3142798"/>
            <a:ext cx="1117625" cy="348036"/>
            <a:chOff x="6760683" y="5315808"/>
            <a:chExt cx="1117625" cy="348036"/>
          </a:xfrm>
        </p:grpSpPr>
        <p:pic>
          <p:nvPicPr>
            <p:cNvPr id="12" name="Picture 13" hidden="0"/>
            <p:cNvPicPr>
              <a:picLocks noChangeAspect="1"/>
            </p:cNvPicPr>
            <p:nvPr isPhoto="0" userDrawn="0"/>
          </p:nvPicPr>
          <p:blipFill>
            <a:blip r:embed="rId4"/>
            <a:stretch/>
          </p:blipFill>
          <p:spPr bwMode="auto">
            <a:xfrm>
              <a:off x="6793806" y="5415398"/>
              <a:ext cx="821610" cy="80156"/>
            </a:xfrm>
            <a:prstGeom prst="rect">
              <a:avLst/>
            </a:prstGeom>
          </p:spPr>
        </p:pic>
        <p:sp>
          <p:nvSpPr>
            <p:cNvPr id="13" name="TextBox 14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615416" y="5315808"/>
              <a:ext cx="262892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var</a:t>
              </a:r>
              <a:endParaRPr lang="en-GB" sz="900" i="1" u="none" strike="noStrike" cap="none" spc="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pic>
          <p:nvPicPr>
            <p:cNvPr id="14" name="Picture 15" hidden="0"/>
            <p:cNvPicPr>
              <a:picLocks noChangeAspect="1"/>
            </p:cNvPicPr>
            <p:nvPr isPhoto="0" userDrawn="0"/>
          </p:nvPicPr>
          <p:blipFill>
            <a:blip r:embed="rId5"/>
            <a:stretch/>
          </p:blipFill>
          <p:spPr bwMode="auto">
            <a:xfrm>
              <a:off x="6760683" y="5460644"/>
              <a:ext cx="889000" cy="203200"/>
            </a:xfrm>
            <a:prstGeom prst="rect">
              <a:avLst/>
            </a:prstGeom>
          </p:spPr>
        </p:pic>
      </p:grpSp>
      <p:pic>
        <p:nvPicPr>
          <p:cNvPr id="15" name="Picture 6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110294" y="2189524"/>
            <a:ext cx="4889500" cy="660400"/>
          </a:xfrm>
          <a:prstGeom prst="rect">
            <a:avLst/>
          </a:prstGeom>
        </p:spPr>
      </p:pic>
      <p:pic>
        <p:nvPicPr>
          <p:cNvPr id="16" name="Picture 23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7016206" y="4470571"/>
            <a:ext cx="1168400" cy="482600"/>
          </a:xfrm>
          <a:prstGeom prst="rect">
            <a:avLst/>
          </a:prstGeom>
        </p:spPr>
      </p:pic>
      <p:pic>
        <p:nvPicPr>
          <p:cNvPr id="17" name="Picture 24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9126903" y="4476921"/>
            <a:ext cx="927100" cy="469900"/>
          </a:xfrm>
          <a:prstGeom prst="rect">
            <a:avLst/>
          </a:prstGeom>
        </p:spPr>
      </p:pic>
      <p:sp>
        <p:nvSpPr>
          <p:cNvPr id="18" name="TextBox 25" hidden="0"/>
          <p:cNvSpPr>
            <a:spLocks noAdjustHandles="0" noChangeArrowheads="0"/>
          </p:cNvSpPr>
          <p:nvPr isPhoto="0" userDrawn="0"/>
        </p:nvSpPr>
        <p:spPr bwMode="auto">
          <a:xfrm>
            <a:off x="10360200" y="4589572"/>
            <a:ext cx="254878" cy="24109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900" u="none" strike="noStrike" cap="none" spc="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rPr>
              <a:t>(*)</a:t>
            </a:r>
            <a:endParaRPr lang="en-GB" sz="900" u="none" strike="noStrike" cap="none" spc="0" baseline="-25000">
              <a:ln>
                <a:noFill/>
              </a:ln>
              <a:solidFill>
                <a:srgbClr val="000000"/>
              </a:solidFill>
              <a:latin typeface="CMU Serif"/>
              <a:ea typeface="CMU Serif"/>
              <a:cs typeface="CMU Serif"/>
            </a:endParaRPr>
          </a:p>
        </p:txBody>
      </p:sp>
      <p:sp>
        <p:nvSpPr>
          <p:cNvPr id="19" name="Rectangle 27" hidden="0"/>
          <p:cNvSpPr/>
          <p:nvPr isPhoto="0" userDrawn="0"/>
        </p:nvSpPr>
        <p:spPr bwMode="auto">
          <a:xfrm>
            <a:off x="6489947" y="3062707"/>
            <a:ext cx="4250097" cy="1983118"/>
          </a:xfrm>
          <a:prstGeom prst="rect">
            <a:avLst/>
          </a:prstGeom>
          <a:noFill/>
          <a:ln w="6350" cap="flat">
            <a:solidFill>
              <a:schemeClr val="tx1"/>
            </a:solidFill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0" name="Group 34" hidden="0"/>
          <p:cNvGrpSpPr/>
          <p:nvPr isPhoto="0" userDrawn="0"/>
        </p:nvGrpSpPr>
        <p:grpSpPr bwMode="auto">
          <a:xfrm>
            <a:off x="9093397" y="3762549"/>
            <a:ext cx="1521681" cy="406400"/>
            <a:chOff x="9018487" y="4005422"/>
            <a:chExt cx="1521681" cy="406400"/>
          </a:xfrm>
        </p:grpSpPr>
        <p:sp>
          <p:nvSpPr>
            <p:cNvPr id="21" name="TextBox 35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10123387" y="4096334"/>
              <a:ext cx="416781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abs</a:t>
              </a:r>
              <a:r>
                <a: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term</a:t>
              </a:r>
              <a:endPara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pic>
          <p:nvPicPr>
            <p:cNvPr id="22" name="Picture 36" hidden="0"/>
            <p:cNvPicPr>
              <a:picLocks noChangeAspect="1"/>
            </p:cNvPicPr>
            <p:nvPr isPhoto="0" userDrawn="0"/>
          </p:nvPicPr>
          <p:blipFill>
            <a:blip r:embed="rId9"/>
            <a:stretch/>
          </p:blipFill>
          <p:spPr bwMode="auto">
            <a:xfrm>
              <a:off x="9018487" y="4005422"/>
              <a:ext cx="1104900" cy="406400"/>
            </a:xfrm>
            <a:prstGeom prst="rect">
              <a:avLst/>
            </a:prstGeom>
          </p:spPr>
        </p:pic>
      </p:grpSp>
      <p:grpSp>
        <p:nvGrpSpPr>
          <p:cNvPr id="23" name="Group 37" hidden="0"/>
          <p:cNvGrpSpPr/>
          <p:nvPr isPhoto="0" userDrawn="0"/>
        </p:nvGrpSpPr>
        <p:grpSpPr bwMode="auto">
          <a:xfrm>
            <a:off x="6680247" y="3762549"/>
            <a:ext cx="2154863" cy="406400"/>
            <a:chOff x="6605337" y="4005422"/>
            <a:chExt cx="2154863" cy="406400"/>
          </a:xfrm>
        </p:grpSpPr>
        <p:pic>
          <p:nvPicPr>
            <p:cNvPr id="24" name="Picture 38" hidden="0"/>
            <p:cNvPicPr>
              <a:picLocks noChangeAspect="1"/>
            </p:cNvPicPr>
            <p:nvPr isPhoto="0" userDrawn="0"/>
          </p:nvPicPr>
          <p:blipFill>
            <a:blip r:embed="rId10"/>
            <a:stretch/>
          </p:blipFill>
          <p:spPr bwMode="auto">
            <a:xfrm>
              <a:off x="6605337" y="4005422"/>
              <a:ext cx="1765300" cy="406400"/>
            </a:xfrm>
            <a:prstGeom prst="rect">
              <a:avLst/>
            </a:prstGeom>
          </p:spPr>
        </p:pic>
        <p:sp>
          <p:nvSpPr>
            <p:cNvPr id="25" name="TextBox 39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8324182" y="4069177"/>
              <a:ext cx="436018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app</a:t>
              </a:r>
              <a:r>
                <a: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term</a:t>
              </a:r>
              <a:endPara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</p:grpSp>
      <p:grpSp>
        <p:nvGrpSpPr>
          <p:cNvPr id="26" name="Group 28" hidden="0"/>
          <p:cNvGrpSpPr/>
          <p:nvPr isPhoto="0" userDrawn="0"/>
        </p:nvGrpSpPr>
        <p:grpSpPr bwMode="auto">
          <a:xfrm>
            <a:off x="6501506" y="5081389"/>
            <a:ext cx="4226978" cy="378726"/>
            <a:chOff x="532164" y="5978487"/>
            <a:chExt cx="5029639" cy="450642"/>
          </a:xfrm>
        </p:grpSpPr>
        <p:pic>
          <p:nvPicPr>
            <p:cNvPr id="27" name="Picture 29" hidden="0"/>
            <p:cNvPicPr>
              <a:picLocks noChangeAspect="1"/>
            </p:cNvPicPr>
            <p:nvPr isPhoto="0" userDrawn="0"/>
          </p:nvPicPr>
          <p:blipFill>
            <a:blip r:embed="rId11"/>
            <a:stretch/>
          </p:blipFill>
          <p:spPr bwMode="auto">
            <a:xfrm>
              <a:off x="659603" y="6010029"/>
              <a:ext cx="4902200" cy="419100"/>
            </a:xfrm>
            <a:prstGeom prst="rect">
              <a:avLst/>
            </a:prstGeom>
          </p:spPr>
        </p:pic>
        <p:sp>
          <p:nvSpPr>
            <p:cNvPr id="28" name="TextBox 30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532164" y="5978487"/>
              <a:ext cx="254878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(*)</a:t>
              </a:r>
              <a:endParaRPr lang="en-GB" sz="900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700"/>
              <a:t>The Polymorphic Lambda Calculus (</a:t>
            </a:r>
            <a:r>
              <a:rPr lang="el-GR" sz="2700"/>
              <a:t>λ2</a:t>
            </a:r>
            <a:r>
              <a:rPr lang="en-GB" sz="2700"/>
              <a:t>)</a:t>
            </a:r>
            <a:br>
              <a:rPr lang="en-US" sz="2700"/>
            </a:br>
            <a:r>
              <a:rPr lang="en-US" sz="2700"/>
              <a:t>Exercises</a:t>
            </a:r>
            <a:endParaRPr lang="en-GB" sz="2700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7</a:t>
            </a:fld>
            <a:endParaRPr lang="en-GB"/>
          </a:p>
        </p:txBody>
      </p:sp>
      <p:sp>
        <p:nvSpPr>
          <p:cNvPr id="6" name="TextBox 3" hidden="0"/>
          <p:cNvSpPr>
            <a:spLocks noAdjustHandles="0" noChangeArrowheads="0"/>
          </p:cNvSpPr>
          <p:nvPr isPhoto="0" userDrawn="0"/>
        </p:nvSpPr>
        <p:spPr bwMode="auto">
          <a:xfrm>
            <a:off x="535781" y="1554480"/>
            <a:ext cx="11048180" cy="48130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/>
          <a:lstStyle/>
          <a:p>
            <a:pPr algn="l" defTabSz="584200">
              <a:defRPr/>
            </a:pPr>
            <a:r>
              <a:rPr lang="en-GB" sz="2000" u="none" strike="noStrike" cap="none" spc="0">
                <a:ln>
                  <a:noFill/>
                </a:ln>
                <a:solidFill>
                  <a:srgbClr val="000000"/>
                </a:solidFill>
              </a:rPr>
              <a:t>Which of the following terms are typeable </a:t>
            </a:r>
            <a:r>
              <a:rPr lang="en-GB" sz="2000" u="none" strike="noStrike" cap="none" spc="0">
                <a:ln>
                  <a:noFill/>
                </a:ln>
                <a:solidFill>
                  <a:srgbClr val="000000"/>
                </a:solidFill>
              </a:rPr>
              <a:t>w.r.t</a:t>
            </a:r>
            <a:r>
              <a:rPr lang="en-GB" sz="2000"/>
              <a:t>. </a:t>
            </a:r>
            <a:r>
              <a:rPr lang="el-GR" sz="2000"/>
              <a:t>λ</a:t>
            </a:r>
            <a:r>
              <a:rPr lang="en-US" sz="2000"/>
              <a:t>2 under the following type environment?</a:t>
            </a:r>
            <a:endParaRPr/>
          </a:p>
          <a:p>
            <a:pPr algn="l" defTabSz="584200">
              <a:defRPr/>
            </a:pPr>
            <a:endParaRPr lang="en-US" sz="2000"/>
          </a:p>
          <a:p>
            <a:pPr algn="l" defTabSz="584200">
              <a:defRPr/>
            </a:pPr>
            <a:r>
              <a:rPr lang="en-US" sz="2000"/>
              <a:t> </a:t>
            </a:r>
            <a:r>
              <a:rPr lang="el-GR"/>
              <a:t>Γ </a:t>
            </a:r>
            <a:r>
              <a:rPr lang="en-US" sz="2000"/>
              <a:t>= + : </a:t>
            </a:r>
            <a:r>
              <a:rPr lang="en-US" sz="2000"/>
              <a:t>int</a:t>
            </a:r>
            <a:r>
              <a:rPr lang="en-US" sz="2000"/>
              <a:t> </a:t>
            </a:r>
            <a:r>
              <a:rPr lang="el-GR" sz="2000"/>
              <a:t>→</a:t>
            </a:r>
            <a:r>
              <a:rPr lang="en-US" sz="2000"/>
              <a:t> </a:t>
            </a:r>
            <a:r>
              <a:rPr lang="en-US" sz="2000"/>
              <a:t>int</a:t>
            </a:r>
            <a:r>
              <a:rPr lang="en-US" sz="2000"/>
              <a:t> </a:t>
            </a:r>
            <a:r>
              <a:rPr lang="el-GR" sz="2000"/>
              <a:t>→</a:t>
            </a:r>
            <a:r>
              <a:rPr lang="en-US" sz="2000"/>
              <a:t> </a:t>
            </a:r>
            <a:r>
              <a:rPr lang="en-US" sz="2000"/>
              <a:t>int</a:t>
            </a:r>
            <a:r>
              <a:rPr lang="en-US" sz="2000"/>
              <a:t>, 2 : </a:t>
            </a:r>
            <a:r>
              <a:rPr lang="en-US" sz="2000"/>
              <a:t>int</a:t>
            </a:r>
            <a:r>
              <a:rPr lang="en-US" sz="2000"/>
              <a:t>, true : bool</a:t>
            </a:r>
            <a:endParaRPr/>
          </a:p>
          <a:p>
            <a:pPr algn="l" defTabSz="584200">
              <a:defRPr/>
            </a:pPr>
            <a:endParaRPr lang="en-US" sz="2000"/>
          </a:p>
          <a:p>
            <a:pPr marL="457200" indent="-457200" algn="l" defTabSz="584200">
              <a:buFont typeface="+mj-lt"/>
              <a:buAutoNum type="arabicPeriod" startAt="1"/>
              <a:defRPr/>
            </a:pPr>
            <a:r>
              <a:rPr lang="el-GR" sz="2000"/>
              <a:t>λ</a:t>
            </a:r>
            <a:r>
              <a:rPr lang="en-US" sz="2000"/>
              <a:t> x. x</a:t>
            </a:r>
            <a:endParaRPr/>
          </a:p>
          <a:p>
            <a:pPr marL="457200" indent="-457200" algn="l" defTabSz="584200">
              <a:buFont typeface="+mj-lt"/>
              <a:buAutoNum type="arabicPeriod" startAt="1"/>
              <a:defRPr/>
            </a:pPr>
            <a:r>
              <a:rPr lang="el-GR" sz="2000"/>
              <a:t>λ</a:t>
            </a:r>
            <a:r>
              <a:rPr lang="en-US" sz="2000"/>
              <a:t> x. </a:t>
            </a:r>
            <a:r>
              <a:rPr lang="el-GR" sz="2000"/>
              <a:t>λ</a:t>
            </a:r>
            <a:r>
              <a:rPr lang="en-US" sz="2000"/>
              <a:t> y. x</a:t>
            </a:r>
            <a:endParaRPr/>
          </a:p>
          <a:p>
            <a:pPr marL="457200" indent="-457200" algn="l" defTabSz="584200">
              <a:buFont typeface="+mj-lt"/>
              <a:buAutoNum type="arabicPeriod" startAt="1"/>
              <a:defRPr/>
            </a:pPr>
            <a:r>
              <a:rPr lang="el-GR" sz="2000"/>
              <a:t>λ</a:t>
            </a:r>
            <a:r>
              <a:rPr lang="en-US" sz="2000"/>
              <a:t> x. x x</a:t>
            </a:r>
            <a:endParaRPr/>
          </a:p>
          <a:p>
            <a:pPr marL="457200" indent="-457200" algn="l" defTabSz="584200">
              <a:buFont typeface="+mj-lt"/>
              <a:buAutoNum type="arabicPeriod" startAt="1"/>
              <a:defRPr/>
            </a:pPr>
            <a:r>
              <a:rPr lang="en-US" sz="2000"/>
              <a:t>f x y</a:t>
            </a:r>
            <a:endParaRPr/>
          </a:p>
          <a:p>
            <a:pPr marL="457200" indent="-457200" algn="l" defTabSz="584200">
              <a:buFont typeface="+mj-lt"/>
              <a:buAutoNum type="arabicPeriod" startAt="1"/>
              <a:defRPr/>
            </a:pPr>
            <a:r>
              <a:rPr lang="en-US" sz="2000"/>
              <a:t>(f (id true) (id 1))</a:t>
            </a:r>
            <a:endParaRPr/>
          </a:p>
          <a:p>
            <a:pPr algn="l" defTabSz="584200">
              <a:defRPr/>
            </a:pPr>
            <a:endParaRPr lang="en-US" sz="2000"/>
          </a:p>
          <a:p>
            <a:pPr algn="l" defTabSz="584200">
              <a:defRPr/>
            </a:pPr>
            <a:r>
              <a:rPr lang="en-US" sz="2000"/>
              <a:t>In case a term is typeable:</a:t>
            </a:r>
            <a:endParaRPr/>
          </a:p>
          <a:p>
            <a:pPr marL="342900" indent="-342900" algn="l" defTabSz="584200">
              <a:buFont typeface="Arial"/>
              <a:buChar char="•"/>
              <a:defRPr/>
            </a:pPr>
            <a:r>
              <a:rPr lang="en-US" sz="2000"/>
              <a:t>State its (most general) type.</a:t>
            </a:r>
            <a:endParaRPr/>
          </a:p>
          <a:p>
            <a:pPr marL="342900" indent="-342900" algn="l" defTabSz="584200">
              <a:buFont typeface="Arial"/>
              <a:buChar char="•"/>
              <a:defRPr/>
            </a:pPr>
            <a:r>
              <a:rPr lang="en-US" sz="2000"/>
              <a:t>State the (most general) types of all free variables the that do not occur in </a:t>
            </a:r>
            <a:r>
              <a:rPr lang="el-GR" sz="2000"/>
              <a:t>Γ</a:t>
            </a:r>
            <a:r>
              <a:rPr lang="en-US" sz="2000"/>
              <a:t>.</a:t>
            </a:r>
            <a:endParaRPr/>
          </a:p>
          <a:p>
            <a:pPr marL="342900" indent="-342900" algn="l" defTabSz="584200">
              <a:buFont typeface="Arial"/>
              <a:buChar char="•"/>
              <a:defRPr/>
            </a:pPr>
            <a:r>
              <a:rPr lang="en-US" sz="2000"/>
              <a:t>Provide its type correctness proof.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700"/>
              <a:t>This is just the tip of the Iceberg…</a:t>
            </a:r>
            <a:br>
              <a:rPr lang="en-GB" sz="2700"/>
            </a:br>
            <a:r>
              <a:rPr lang="en-GB" sz="2700"/>
              <a:t>The Curry-Howard Correspondence</a:t>
            </a:r>
            <a:endParaRPr sz="2700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8</a:t>
            </a:fld>
            <a:endParaRPr lang="en-GB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quarter" idx="4294967295" hasCustomPrompt="0"/>
          </p:nvPr>
        </p:nvSpPr>
        <p:spPr bwMode="auto">
          <a:xfrm>
            <a:off x="535782" y="1478016"/>
            <a:ext cx="6014308" cy="63732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GB" sz="1600"/>
              <a:t>You may have noticed that the proof rules and proofs in </a:t>
            </a:r>
            <a:r>
              <a:rPr lang="el-GR" sz="1600"/>
              <a:t>λ→</a:t>
            </a:r>
            <a:r>
              <a:rPr lang="en-US" sz="1600"/>
              <a:t> and </a:t>
            </a:r>
            <a:r>
              <a:rPr lang="el-GR" sz="1600"/>
              <a:t>λ</a:t>
            </a:r>
            <a:r>
              <a:rPr lang="en-US" sz="1600"/>
              <a:t>2 look </a:t>
            </a:r>
            <a:r>
              <a:rPr lang="en-US" sz="1600" b="1">
                <a:solidFill>
                  <a:srgbClr val="0070C0"/>
                </a:solidFill>
              </a:rPr>
              <a:t>somewhat similar</a:t>
            </a:r>
            <a:r>
              <a:rPr lang="en-US" sz="1600"/>
              <a:t> to proof rules and </a:t>
            </a:r>
            <a:r>
              <a:rPr lang="en-GB" sz="1600"/>
              <a:t>proofs in logic!</a:t>
            </a:r>
            <a:endParaRPr/>
          </a:p>
        </p:txBody>
      </p:sp>
      <p:grpSp>
        <p:nvGrpSpPr>
          <p:cNvPr id="7" name="Group 21" hidden="0"/>
          <p:cNvGrpSpPr/>
          <p:nvPr isPhoto="0" userDrawn="0"/>
        </p:nvGrpSpPr>
        <p:grpSpPr bwMode="auto">
          <a:xfrm>
            <a:off x="1071299" y="2437440"/>
            <a:ext cx="4250097" cy="1983118"/>
            <a:chOff x="6489947" y="3062707"/>
            <a:chExt cx="4250097" cy="1983118"/>
          </a:xfrm>
        </p:grpSpPr>
        <p:sp>
          <p:nvSpPr>
            <p:cNvPr id="8" name="TextBox 5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9990274" y="4591325"/>
              <a:ext cx="399148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abs</a:t>
              </a:r>
              <a:r>
                <a: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type</a:t>
              </a:r>
              <a:endPara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sp>
          <p:nvSpPr>
            <p:cNvPr id="9" name="TextBox 6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8112980" y="4557953"/>
              <a:ext cx="418384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app</a:t>
              </a:r>
              <a:r>
                <a: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type</a:t>
              </a:r>
              <a:endPara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grpSp>
          <p:nvGrpSpPr>
            <p:cNvPr id="10" name="Group 7" hidden="0"/>
            <p:cNvGrpSpPr/>
            <p:nvPr isPhoto="0" userDrawn="0"/>
          </p:nvGrpSpPr>
          <p:grpSpPr bwMode="auto">
            <a:xfrm>
              <a:off x="8009278" y="3142798"/>
              <a:ext cx="1117625" cy="348036"/>
              <a:chOff x="6760683" y="5315808"/>
              <a:chExt cx="1117625" cy="348036"/>
            </a:xfrm>
          </p:grpSpPr>
          <p:pic>
            <p:nvPicPr>
              <p:cNvPr id="11" name="Picture 8" hidden="0"/>
              <p:cNvPicPr>
                <a:picLocks noChangeAspect="1"/>
              </p:cNvPicPr>
              <p:nvPr isPhoto="0" userDrawn="0"/>
            </p:nvPicPr>
            <p:blipFill>
              <a:blip r:embed="rId2"/>
              <a:stretch/>
            </p:blipFill>
            <p:spPr bwMode="auto">
              <a:xfrm>
                <a:off x="6793806" y="5415398"/>
                <a:ext cx="821610" cy="80156"/>
              </a:xfrm>
              <a:prstGeom prst="rect">
                <a:avLst/>
              </a:prstGeom>
            </p:spPr>
          </p:pic>
          <p:sp>
            <p:nvSpPr>
              <p:cNvPr id="12" name="TextBox 9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7615416" y="5315808"/>
                <a:ext cx="262892" cy="2410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900" i="1" u="none" strike="noStrike" cap="none" spc="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var</a:t>
                </a:r>
                <a:endPara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endParaRPr>
              </a:p>
            </p:txBody>
          </p:sp>
          <p:pic>
            <p:nvPicPr>
              <p:cNvPr id="13" name="Picture 10" hidden="0"/>
              <p:cNvPicPr>
                <a:picLocks noChangeAspect="1"/>
              </p:cNvPicPr>
              <p:nvPr isPhoto="0" userDrawn="0"/>
            </p:nvPicPr>
            <p:blipFill>
              <a:blip r:embed="rId3"/>
              <a:stretch/>
            </p:blipFill>
            <p:spPr bwMode="auto">
              <a:xfrm>
                <a:off x="6760683" y="5460644"/>
                <a:ext cx="889000" cy="203200"/>
              </a:xfrm>
              <a:prstGeom prst="rect">
                <a:avLst/>
              </a:prstGeom>
            </p:spPr>
          </p:pic>
        </p:grpSp>
        <p:pic>
          <p:nvPicPr>
            <p:cNvPr id="14" name="Picture 11" hidden="0"/>
            <p:cNvPicPr>
              <a:picLocks noChangeAspect="1"/>
            </p:cNvPicPr>
            <p:nvPr isPhoto="0" userDrawn="0"/>
          </p:nvPicPr>
          <p:blipFill>
            <a:blip r:embed="rId4"/>
            <a:stretch/>
          </p:blipFill>
          <p:spPr bwMode="auto">
            <a:xfrm>
              <a:off x="7016206" y="4470571"/>
              <a:ext cx="1168400" cy="482600"/>
            </a:xfrm>
            <a:prstGeom prst="rect">
              <a:avLst/>
            </a:prstGeom>
          </p:spPr>
        </p:pic>
        <p:pic>
          <p:nvPicPr>
            <p:cNvPr id="15" name="Picture 12" hidden="0"/>
            <p:cNvPicPr>
              <a:picLocks noChangeAspect="1"/>
            </p:cNvPicPr>
            <p:nvPr isPhoto="0" userDrawn="0"/>
          </p:nvPicPr>
          <p:blipFill>
            <a:blip r:embed="rId5"/>
            <a:stretch/>
          </p:blipFill>
          <p:spPr bwMode="auto">
            <a:xfrm>
              <a:off x="9126903" y="4476921"/>
              <a:ext cx="927100" cy="469900"/>
            </a:xfrm>
            <a:prstGeom prst="rect">
              <a:avLst/>
            </a:prstGeom>
          </p:spPr>
        </p:pic>
        <p:sp>
          <p:nvSpPr>
            <p:cNvPr id="16" name="TextBox 13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10360200" y="4589572"/>
              <a:ext cx="254878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(*)</a:t>
              </a:r>
              <a:endParaRPr lang="en-GB" sz="900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sp>
          <p:nvSpPr>
            <p:cNvPr id="17" name="Rectangle 14" hidden="0"/>
            <p:cNvSpPr/>
            <p:nvPr isPhoto="0" userDrawn="0"/>
          </p:nvSpPr>
          <p:spPr bwMode="auto">
            <a:xfrm>
              <a:off x="6489947" y="3062707"/>
              <a:ext cx="4250097" cy="1983118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36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Group 15" hidden="0"/>
            <p:cNvGrpSpPr/>
            <p:nvPr isPhoto="0" userDrawn="0"/>
          </p:nvGrpSpPr>
          <p:grpSpPr bwMode="auto">
            <a:xfrm>
              <a:off x="9093397" y="3762549"/>
              <a:ext cx="1521681" cy="406400"/>
              <a:chOff x="9018487" y="4005422"/>
              <a:chExt cx="1521681" cy="406400"/>
            </a:xfrm>
          </p:grpSpPr>
          <p:sp>
            <p:nvSpPr>
              <p:cNvPr id="19" name="TextBox 16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0123387" y="4096334"/>
                <a:ext cx="416781" cy="2410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900" i="1" u="none" strike="noStrike" cap="none" spc="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abs</a:t>
                </a:r>
                <a:r>
                  <a:rPr lang="en-GB" sz="900" i="1" u="none" strike="noStrike" cap="none" spc="0" baseline="-2500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term</a:t>
                </a:r>
                <a:endPara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endParaRPr>
              </a:p>
            </p:txBody>
          </p:sp>
          <p:pic>
            <p:nvPicPr>
              <p:cNvPr id="20" name="Picture 17" hidden="0"/>
              <p:cNvPicPr>
                <a:picLocks noChangeAspect="1"/>
              </p:cNvPicPr>
              <p:nvPr isPhoto="0" userDrawn="0"/>
            </p:nvPicPr>
            <p:blipFill>
              <a:blip r:embed="rId6"/>
              <a:stretch/>
            </p:blipFill>
            <p:spPr bwMode="auto">
              <a:xfrm>
                <a:off x="9018487" y="4005422"/>
                <a:ext cx="1104900" cy="406400"/>
              </a:xfrm>
              <a:prstGeom prst="rect">
                <a:avLst/>
              </a:prstGeom>
            </p:spPr>
          </p:pic>
        </p:grpSp>
        <p:grpSp>
          <p:nvGrpSpPr>
            <p:cNvPr id="21" name="Group 18" hidden="0"/>
            <p:cNvGrpSpPr/>
            <p:nvPr isPhoto="0" userDrawn="0"/>
          </p:nvGrpSpPr>
          <p:grpSpPr bwMode="auto">
            <a:xfrm>
              <a:off x="6680247" y="3762549"/>
              <a:ext cx="2154863" cy="406400"/>
              <a:chOff x="6605337" y="4005422"/>
              <a:chExt cx="2154863" cy="406400"/>
            </a:xfrm>
          </p:grpSpPr>
          <p:pic>
            <p:nvPicPr>
              <p:cNvPr id="22" name="Picture 19" hidden="0"/>
              <p:cNvPicPr>
                <a:picLocks noChangeAspect="1"/>
              </p:cNvPicPr>
              <p:nvPr isPhoto="0" userDrawn="0"/>
            </p:nvPicPr>
            <p:blipFill>
              <a:blip r:embed="rId7"/>
              <a:stretch/>
            </p:blipFill>
            <p:spPr bwMode="auto">
              <a:xfrm>
                <a:off x="6605337" y="4005422"/>
                <a:ext cx="1765300" cy="406400"/>
              </a:xfrm>
              <a:prstGeom prst="rect">
                <a:avLst/>
              </a:prstGeom>
            </p:spPr>
          </p:pic>
          <p:sp>
            <p:nvSpPr>
              <p:cNvPr id="23" name="TextBox 20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8324182" y="4069177"/>
                <a:ext cx="436018" cy="2410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900" i="1" u="none" strike="noStrike" cap="none" spc="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app</a:t>
                </a:r>
                <a:r>
                  <a:rPr lang="en-GB" sz="900" i="1" u="none" strike="noStrike" cap="none" spc="0" baseline="-2500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term</a:t>
                </a:r>
                <a:endPara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endParaRPr>
              </a:p>
            </p:txBody>
          </p:sp>
        </p:grpSp>
      </p:grpSp>
      <p:grpSp>
        <p:nvGrpSpPr>
          <p:cNvPr id="24" name="Group 31" hidden="0"/>
          <p:cNvGrpSpPr/>
          <p:nvPr isPhoto="0" userDrawn="0"/>
        </p:nvGrpSpPr>
        <p:grpSpPr bwMode="auto">
          <a:xfrm>
            <a:off x="1071299" y="4500650"/>
            <a:ext cx="4226978" cy="378726"/>
            <a:chOff x="532164" y="5978487"/>
            <a:chExt cx="5029639" cy="450642"/>
          </a:xfrm>
        </p:grpSpPr>
        <p:pic>
          <p:nvPicPr>
            <p:cNvPr id="25" name="Picture 24" hidden="0"/>
            <p:cNvPicPr>
              <a:picLocks noChangeAspect="1"/>
            </p:cNvPicPr>
            <p:nvPr isPhoto="0" userDrawn="0"/>
          </p:nvPicPr>
          <p:blipFill>
            <a:blip r:embed="rId8"/>
            <a:stretch/>
          </p:blipFill>
          <p:spPr bwMode="auto">
            <a:xfrm>
              <a:off x="659603" y="6010029"/>
              <a:ext cx="4902200" cy="419100"/>
            </a:xfrm>
            <a:prstGeom prst="rect">
              <a:avLst/>
            </a:prstGeom>
          </p:spPr>
        </p:pic>
        <p:sp>
          <p:nvSpPr>
            <p:cNvPr id="26" name="TextBox 25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532164" y="5978487"/>
              <a:ext cx="254878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(*)</a:t>
              </a:r>
              <a:endParaRPr lang="en-GB" sz="900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</p:grpSp>
      <p:grpSp>
        <p:nvGrpSpPr>
          <p:cNvPr id="27" name="Group 30" hidden="0"/>
          <p:cNvGrpSpPr/>
          <p:nvPr isPhoto="0" userDrawn="0"/>
        </p:nvGrpSpPr>
        <p:grpSpPr bwMode="auto">
          <a:xfrm>
            <a:off x="6755984" y="2437440"/>
            <a:ext cx="4250097" cy="1983118"/>
            <a:chOff x="6550090" y="3697189"/>
            <a:chExt cx="4250097" cy="1983118"/>
          </a:xfrm>
        </p:grpSpPr>
        <p:pic>
          <p:nvPicPr>
            <p:cNvPr id="28" name="Picture 22" hidden="0"/>
            <p:cNvPicPr>
              <a:picLocks noChangeAspect="1"/>
            </p:cNvPicPr>
            <p:nvPr isPhoto="0" userDrawn="0"/>
          </p:nvPicPr>
          <p:blipFill>
            <a:blip r:embed="rId9"/>
            <a:stretch/>
          </p:blipFill>
          <p:spPr bwMode="auto">
            <a:xfrm>
              <a:off x="8275944" y="3897935"/>
              <a:ext cx="850900" cy="304800"/>
            </a:xfrm>
            <a:prstGeom prst="rect">
              <a:avLst/>
            </a:prstGeom>
          </p:spPr>
        </p:pic>
        <p:pic>
          <p:nvPicPr>
            <p:cNvPr id="29" name="Picture 23" hidden="0"/>
            <p:cNvPicPr>
              <a:picLocks noChangeAspect="1"/>
            </p:cNvPicPr>
            <p:nvPr isPhoto="0" userDrawn="0"/>
          </p:nvPicPr>
          <p:blipFill>
            <a:blip r:embed="rId10"/>
            <a:stretch/>
          </p:blipFill>
          <p:spPr bwMode="auto">
            <a:xfrm>
              <a:off x="9419266" y="4422888"/>
              <a:ext cx="1130300" cy="368300"/>
            </a:xfrm>
            <a:prstGeom prst="rect">
              <a:avLst/>
            </a:prstGeom>
          </p:spPr>
        </p:pic>
        <p:pic>
          <p:nvPicPr>
            <p:cNvPr id="30" name="Picture 26" hidden="0"/>
            <p:cNvPicPr>
              <a:picLocks noChangeAspect="1"/>
            </p:cNvPicPr>
            <p:nvPr isPhoto="0" userDrawn="0"/>
          </p:nvPicPr>
          <p:blipFill>
            <a:blip r:embed="rId11"/>
            <a:stretch/>
          </p:blipFill>
          <p:spPr bwMode="auto">
            <a:xfrm>
              <a:off x="9126844" y="5077927"/>
              <a:ext cx="1549400" cy="355600"/>
            </a:xfrm>
            <a:prstGeom prst="rect">
              <a:avLst/>
            </a:prstGeom>
          </p:spPr>
        </p:pic>
        <p:pic>
          <p:nvPicPr>
            <p:cNvPr id="31" name="Picture 27" hidden="0"/>
            <p:cNvPicPr>
              <a:picLocks noChangeAspect="1"/>
            </p:cNvPicPr>
            <p:nvPr isPhoto="0" userDrawn="0"/>
          </p:nvPicPr>
          <p:blipFill>
            <a:blip r:embed="rId12"/>
            <a:stretch/>
          </p:blipFill>
          <p:spPr bwMode="auto">
            <a:xfrm>
              <a:off x="6790044" y="5097081"/>
              <a:ext cx="1651000" cy="431799"/>
            </a:xfrm>
            <a:prstGeom prst="rect">
              <a:avLst/>
            </a:prstGeom>
          </p:spPr>
        </p:pic>
        <p:pic>
          <p:nvPicPr>
            <p:cNvPr id="32" name="Picture 28" hidden="0"/>
            <p:cNvPicPr>
              <a:picLocks noChangeAspect="1"/>
            </p:cNvPicPr>
            <p:nvPr isPhoto="0" userDrawn="0"/>
          </p:nvPicPr>
          <p:blipFill>
            <a:blip r:embed="rId13"/>
            <a:stretch/>
          </p:blipFill>
          <p:spPr bwMode="auto">
            <a:xfrm>
              <a:off x="6790044" y="4457486"/>
              <a:ext cx="1485900" cy="431799"/>
            </a:xfrm>
            <a:prstGeom prst="rect">
              <a:avLst/>
            </a:prstGeom>
          </p:spPr>
        </p:pic>
        <p:sp>
          <p:nvSpPr>
            <p:cNvPr id="33" name="Rectangle 29" hidden="0"/>
            <p:cNvSpPr/>
            <p:nvPr isPhoto="0" userDrawn="0"/>
          </p:nvSpPr>
          <p:spPr bwMode="auto">
            <a:xfrm>
              <a:off x="6550090" y="3697189"/>
              <a:ext cx="4250097" cy="1983118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36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" name="TextBox 32" hidden="0"/>
          <p:cNvSpPr>
            <a:spLocks noAdjustHandles="0" noChangeArrowheads="0"/>
          </p:cNvSpPr>
          <p:nvPr isPhoto="0" userDrawn="0"/>
        </p:nvSpPr>
        <p:spPr bwMode="auto">
          <a:xfrm>
            <a:off x="10992297" y="2420360"/>
            <a:ext cx="1000760" cy="279563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>
              <a:defRPr/>
            </a:pPr>
            <a:r>
              <a:rPr lang="en-GB" sz="7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Note</a:t>
            </a:r>
            <a:r>
              <a:rPr lang="en-GB" sz="7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: Although the </a:t>
            </a:r>
            <a:r>
              <a:rPr lang="en-GB" sz="700" i="1" u="none" strike="noStrike" cap="none" spc="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rPr>
              <a:t>⇒</a:t>
            </a:r>
            <a:r>
              <a:rPr lang="en-GB" sz="700" i="1" u="none" strike="noStrike" cap="none" spc="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rPr>
              <a:t>hyp</a:t>
            </a:r>
            <a:r>
              <a:rPr lang="en-GB" sz="7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700"/>
              <a:t>and </a:t>
            </a:r>
            <a:r>
              <a:rPr lang="en-GB" sz="700" i="1">
                <a:latin typeface="CMU Serif"/>
                <a:ea typeface="CMU Serif"/>
                <a:cs typeface="CMU Serif"/>
              </a:rPr>
              <a:t>∀</a:t>
            </a:r>
            <a:r>
              <a:rPr lang="en-GB" sz="700" i="1">
                <a:latin typeface="CMU Serif"/>
                <a:ea typeface="CMU Serif"/>
                <a:cs typeface="CMU Serif"/>
              </a:rPr>
              <a:t>hyp</a:t>
            </a:r>
            <a:r>
              <a:rPr lang="en-GB" sz="700"/>
              <a:t> rules have a different form when compared to the logic counterparts of the </a:t>
            </a:r>
            <a:r>
              <a:rPr lang="en-GB" sz="700" i="1">
                <a:latin typeface="CMU Serif"/>
                <a:ea typeface="CMU Serif"/>
                <a:cs typeface="CMU Serif"/>
              </a:rPr>
              <a:t>app</a:t>
            </a:r>
            <a:r>
              <a:rPr lang="en-GB" sz="700" i="1" baseline="-25000">
                <a:latin typeface="CMU Serif"/>
                <a:ea typeface="CMU Serif"/>
                <a:cs typeface="CMU Serif"/>
              </a:rPr>
              <a:t>term</a:t>
            </a:r>
            <a:r>
              <a:rPr lang="en-GB" sz="700"/>
              <a:t> and </a:t>
            </a:r>
            <a:r>
              <a:rPr lang="en-GB" sz="700" i="1">
                <a:latin typeface="CMU Serif"/>
                <a:ea typeface="CMU Serif"/>
                <a:cs typeface="CMU Serif"/>
              </a:rPr>
              <a:t>app</a:t>
            </a:r>
            <a:r>
              <a:rPr lang="en-GB" sz="700" i="1" baseline="-25000">
                <a:latin typeface="CMU Serif"/>
                <a:ea typeface="CMU Serif"/>
                <a:cs typeface="CMU Serif"/>
              </a:rPr>
              <a:t>type</a:t>
            </a:r>
            <a:r>
              <a:rPr lang="en-GB" sz="700"/>
              <a:t> rules (which are, in the so-called “elimination” form that correspond to the so-called “limited inversion principle”), these logical counterparts can be proven to follow from them using the cut rule. </a:t>
            </a:r>
            <a:endParaRPr/>
          </a:p>
          <a:p>
            <a:pPr algn="l" defTabSz="584200">
              <a:defRPr/>
            </a:pPr>
            <a:r>
              <a:rPr lang="en-GB" sz="7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 lo</a:t>
            </a:r>
            <a:r>
              <a:rPr lang="en-GB" sz="700"/>
              <a:t>gical counterpart of </a:t>
            </a:r>
            <a:r>
              <a:rPr lang="en-GB" sz="700" i="1">
                <a:latin typeface="CMU Serif"/>
                <a:ea typeface="CMU Serif"/>
                <a:cs typeface="CMU Serif"/>
              </a:rPr>
              <a:t>app</a:t>
            </a:r>
            <a:r>
              <a:rPr lang="en-GB" sz="700" i="1" baseline="-25000">
                <a:latin typeface="CMU Serif"/>
                <a:ea typeface="CMU Serif"/>
                <a:cs typeface="CMU Serif"/>
              </a:rPr>
              <a:t>term</a:t>
            </a:r>
            <a:r>
              <a:rPr lang="en-GB" sz="700"/>
              <a:t> is a simplified form of </a:t>
            </a:r>
            <a:r>
              <a:rPr lang="en-GB" sz="700" i="1">
                <a:latin typeface="CMU Serif"/>
                <a:ea typeface="CMU Serif"/>
                <a:cs typeface="CMU Serif"/>
              </a:rPr>
              <a:t>⇒</a:t>
            </a:r>
            <a:r>
              <a:rPr lang="en-GB" sz="700" i="1">
                <a:latin typeface="CMU Serif"/>
                <a:ea typeface="CMU Serif"/>
                <a:cs typeface="CMU Serif"/>
              </a:rPr>
              <a:t>hyp</a:t>
            </a:r>
            <a:r>
              <a:rPr lang="en-GB" sz="700"/>
              <a:t> where </a:t>
            </a:r>
            <a:r>
              <a:rPr lang="en-GB" sz="700" i="1">
                <a:latin typeface="CMU Serif"/>
                <a:ea typeface="CMU Serif"/>
                <a:cs typeface="CMU Serif"/>
              </a:rPr>
              <a:t>R</a:t>
            </a:r>
            <a:r>
              <a:rPr lang="en-GB" sz="700"/>
              <a:t> is instantiated with </a:t>
            </a:r>
            <a:r>
              <a:rPr lang="en-GB" sz="700" i="1">
                <a:latin typeface="CMU Serif"/>
                <a:ea typeface="CMU Serif"/>
                <a:cs typeface="CMU Serif"/>
              </a:rPr>
              <a:t>Q</a:t>
            </a:r>
            <a:r>
              <a:rPr lang="en-GB" sz="700"/>
              <a:t>. </a:t>
            </a:r>
            <a:endParaRPr/>
          </a:p>
          <a:p>
            <a:pPr algn="l" defTabSz="584200">
              <a:defRPr/>
            </a:pPr>
            <a:r>
              <a:rPr lang="en-GB" sz="700"/>
              <a:t>The logical counterpart of </a:t>
            </a:r>
            <a:r>
              <a:rPr lang="en-GB" sz="700" i="1">
                <a:latin typeface="CMU Serif"/>
                <a:ea typeface="CMU Serif"/>
                <a:cs typeface="CMU Serif"/>
              </a:rPr>
              <a:t>app</a:t>
            </a:r>
            <a:r>
              <a:rPr lang="en-GB" sz="700" i="1" baseline="-25000">
                <a:latin typeface="CMU Serif"/>
                <a:ea typeface="CMU Serif"/>
                <a:cs typeface="CMU Serif"/>
              </a:rPr>
              <a:t>type</a:t>
            </a:r>
            <a:r>
              <a:rPr lang="en-GB" sz="700"/>
              <a:t> is a simplified form of </a:t>
            </a:r>
            <a:r>
              <a:rPr lang="en-GB" sz="700" i="1">
                <a:latin typeface="CMU Serif"/>
                <a:ea typeface="CMU Serif"/>
                <a:cs typeface="CMU Serif"/>
              </a:rPr>
              <a:t>∀</a:t>
            </a:r>
            <a:r>
              <a:rPr lang="en-GB" sz="700" i="1">
                <a:latin typeface="CMU Serif"/>
                <a:ea typeface="CMU Serif"/>
                <a:cs typeface="CMU Serif"/>
              </a:rPr>
              <a:t>hyp</a:t>
            </a:r>
            <a:r>
              <a:rPr lang="en-GB" sz="700"/>
              <a:t> where </a:t>
            </a:r>
            <a:r>
              <a:rPr lang="en-GB" sz="700" i="1">
                <a:latin typeface="CMU Serif"/>
                <a:ea typeface="CMU Serif"/>
                <a:cs typeface="CMU Serif"/>
              </a:rPr>
              <a:t>Q</a:t>
            </a:r>
            <a:r>
              <a:rPr lang="en-GB" sz="700"/>
              <a:t> is instantiated with </a:t>
            </a:r>
            <a:r>
              <a:rPr lang="en-GB" sz="700">
                <a:latin typeface="CMU Serif Roman"/>
                <a:ea typeface="CMU Serif Roman"/>
                <a:cs typeface="CMU Serif Roman"/>
              </a:rPr>
              <a:t>[</a:t>
            </a:r>
            <a:r>
              <a:rPr lang="en-GB" sz="700" i="1">
                <a:latin typeface="CMU Serif"/>
                <a:ea typeface="CMU Serif"/>
                <a:cs typeface="CMU Serif"/>
              </a:rPr>
              <a:t>x:=E</a:t>
            </a:r>
            <a:r>
              <a:rPr lang="en-GB" sz="700">
                <a:latin typeface="CMU Serif"/>
                <a:ea typeface="CMU Serif"/>
                <a:cs typeface="CMU Serif"/>
              </a:rPr>
              <a:t>]</a:t>
            </a:r>
            <a:r>
              <a:rPr lang="en-GB" sz="700" i="1">
                <a:latin typeface="CMU Serif"/>
                <a:ea typeface="CMU Serif"/>
                <a:cs typeface="CMU Serif"/>
              </a:rPr>
              <a:t>P</a:t>
            </a:r>
            <a:r>
              <a:rPr lang="en-GB" sz="700"/>
              <a:t>. </a:t>
            </a:r>
            <a:endParaRPr/>
          </a:p>
        </p:txBody>
      </p:sp>
      <p:pic>
        <p:nvPicPr>
          <p:cNvPr id="35" name="Picture 33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6741938" y="2208841"/>
            <a:ext cx="1079500" cy="228600"/>
          </a:xfrm>
          <a:prstGeom prst="rect">
            <a:avLst/>
          </a:prstGeom>
        </p:spPr>
      </p:pic>
      <p:sp>
        <p:nvSpPr>
          <p:cNvPr id="36" name="Rectangle 34" hidden="0"/>
          <p:cNvSpPr/>
          <p:nvPr isPhoto="0" userDrawn="0"/>
        </p:nvSpPr>
        <p:spPr bwMode="auto">
          <a:xfrm>
            <a:off x="1597558" y="2171347"/>
            <a:ext cx="343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l-GR" sz="1200"/>
              <a:t>λ</a:t>
            </a:r>
            <a:r>
              <a:rPr lang="en-US" sz="1200"/>
              <a:t>2</a:t>
            </a:r>
            <a:endParaRPr lang="en-GB" sz="1200"/>
          </a:p>
        </p:txBody>
      </p:sp>
      <p:pic>
        <p:nvPicPr>
          <p:cNvPr id="37" name="Picture 35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071299" y="2216542"/>
            <a:ext cx="596900" cy="228600"/>
          </a:xfrm>
          <a:prstGeom prst="rect">
            <a:avLst/>
          </a:prstGeom>
        </p:spPr>
      </p:pic>
      <p:sp>
        <p:nvSpPr>
          <p:cNvPr id="38" name="TextBox 36" hidden="0"/>
          <p:cNvSpPr>
            <a:spLocks noAdjustHandles="0" noChangeArrowheads="0"/>
          </p:cNvSpPr>
          <p:nvPr isPhoto="0" userDrawn="0"/>
        </p:nvSpPr>
        <p:spPr bwMode="auto">
          <a:xfrm>
            <a:off x="533823" y="5109496"/>
            <a:ext cx="4562933" cy="9643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Furthermore, notice how the lambda term seems to “</a:t>
            </a:r>
            <a:r>
              <a:rPr lang="en-GB" sz="14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record</a:t>
            </a:r>
            <a:r>
              <a:rPr lang="en-GB" sz="1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” or “</a:t>
            </a:r>
            <a:r>
              <a:rPr lang="en-GB" sz="14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+mn-lt"/>
                <a:ea typeface="+mn-ea"/>
                <a:cs typeface="+mn-cs"/>
              </a:rPr>
              <a:t>encode</a:t>
            </a:r>
            <a:r>
              <a:rPr lang="en-GB" sz="1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” th</a:t>
            </a:r>
            <a:r>
              <a:rPr lang="en-GB" sz="1400"/>
              <a:t>e type correctness proof of its type, since reconstructing this type correctness proof is trivial, when both the term and its type are given.</a:t>
            </a:r>
            <a:endParaRPr lang="en-GB" sz="1400" b="0" i="0" u="none" strike="noStrike" cap="none" spc="0">
              <a:ln>
                <a:noFill/>
              </a:ln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Rectangle 37" hidden="0"/>
          <p:cNvSpPr/>
          <p:nvPr isPhoto="0" userDrawn="0"/>
        </p:nvSpPr>
        <p:spPr bwMode="auto">
          <a:xfrm>
            <a:off x="6716072" y="4968431"/>
            <a:ext cx="456293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/>
              <a:t> "</a:t>
            </a:r>
            <a:r>
              <a:rPr lang="en-GB" b="1">
                <a:solidFill>
                  <a:srgbClr val="FF0000"/>
                </a:solidFill>
              </a:rPr>
              <a:t>PAT</a:t>
            </a:r>
            <a:r>
              <a:rPr lang="en-GB"/>
              <a:t>" Interpretation:</a:t>
            </a:r>
            <a:endParaRPr/>
          </a:p>
          <a:p>
            <a:pPr lvl="1">
              <a:defRPr/>
            </a:pPr>
            <a:r>
              <a:rPr lang="en-GB" b="1">
                <a:solidFill>
                  <a:srgbClr val="FF0000"/>
                </a:solidFill>
              </a:rPr>
              <a:t>P</a:t>
            </a:r>
            <a:r>
              <a:rPr lang="en-GB"/>
              <a:t>ropositions </a:t>
            </a:r>
            <a:r>
              <a:rPr lang="en-GB" b="1">
                <a:solidFill>
                  <a:srgbClr val="FF0000"/>
                </a:solidFill>
              </a:rPr>
              <a:t>A</a:t>
            </a:r>
            <a:r>
              <a:rPr lang="en-GB"/>
              <a:t>s </a:t>
            </a:r>
            <a:r>
              <a:rPr lang="en-GB" b="1">
                <a:solidFill>
                  <a:srgbClr val="FF0000"/>
                </a:solidFill>
              </a:rPr>
              <a:t>T</a:t>
            </a:r>
            <a:r>
              <a:rPr lang="en-GB"/>
              <a:t>ypes</a:t>
            </a:r>
            <a:endParaRPr/>
          </a:p>
          <a:p>
            <a:pPr lvl="1">
              <a:defRPr/>
            </a:pPr>
            <a:r>
              <a:rPr lang="en-GB" b="1">
                <a:solidFill>
                  <a:srgbClr val="FF0000"/>
                </a:solidFill>
              </a:rPr>
              <a:t>P</a:t>
            </a:r>
            <a:r>
              <a:rPr lang="en-GB"/>
              <a:t>roofs </a:t>
            </a:r>
            <a:r>
              <a:rPr lang="en-GB" b="1">
                <a:solidFill>
                  <a:srgbClr val="FF0000"/>
                </a:solidFill>
              </a:rPr>
              <a:t>A</a:t>
            </a:r>
            <a:r>
              <a:rPr lang="en-GB"/>
              <a:t>s </a:t>
            </a:r>
            <a:r>
              <a:rPr lang="en-GB" b="1">
                <a:solidFill>
                  <a:srgbClr val="FF0000"/>
                </a:solidFill>
              </a:rPr>
              <a:t>T</a:t>
            </a:r>
            <a:r>
              <a:rPr lang="en-GB"/>
              <a:t>erms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2700"/>
              <a:t>This is just the tip of the Iceberg…</a:t>
            </a:r>
            <a:br>
              <a:rPr lang="en-GB" sz="2700"/>
            </a:br>
            <a:r>
              <a:rPr lang="en-GB" sz="2700"/>
              <a:t>The Curry-Howard Correspondence</a:t>
            </a:r>
            <a:endParaRPr sz="2700"/>
          </a:p>
        </p:txBody>
      </p:sp>
      <p:sp>
        <p:nvSpPr>
          <p:cNvPr id="5" name="Slide Number Placeholder 2" hidden="0"/>
          <p:cNvSpPr>
            <a:spLocks noGrp="1"/>
          </p:cNvSpPr>
          <p:nvPr isPhoto="0" userDrawn="0">
            <p:ph type="sldNum" sz="quarter" idx="10" hasCustomPrompt="0"/>
          </p:nvPr>
        </p:nvSpPr>
        <p:spPr bwMode="auto"/>
        <p:txBody>
          <a:bodyPr/>
          <a:lstStyle/>
          <a:p>
            <a:pPr>
              <a:defRPr/>
            </a:pPr>
            <a:fld id="{86CB4B4D-7CA3-9044-876B-883B54F8677D}" type="slidenum">
              <a:rPr lang="en-GB"/>
              <a:t>9</a:t>
            </a:fld>
            <a:endParaRPr lang="en-GB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quarter" idx="4294967295" hasCustomPrompt="0"/>
          </p:nvPr>
        </p:nvSpPr>
        <p:spPr bwMode="auto">
          <a:xfrm>
            <a:off x="535782" y="1478016"/>
            <a:ext cx="6014308" cy="63732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GB" sz="1600"/>
              <a:t>You may have noticed that the proof rules and proofs in </a:t>
            </a:r>
            <a:r>
              <a:rPr lang="el-GR" sz="1600"/>
              <a:t>λ→</a:t>
            </a:r>
            <a:r>
              <a:rPr lang="en-US" sz="1600"/>
              <a:t> and </a:t>
            </a:r>
            <a:r>
              <a:rPr lang="el-GR" sz="1600"/>
              <a:t>λ</a:t>
            </a:r>
            <a:r>
              <a:rPr lang="en-US" sz="1600"/>
              <a:t>2 look </a:t>
            </a:r>
            <a:r>
              <a:rPr lang="en-US" sz="1600" b="1">
                <a:solidFill>
                  <a:srgbClr val="0070C0"/>
                </a:solidFill>
              </a:rPr>
              <a:t>somewhat similar</a:t>
            </a:r>
            <a:r>
              <a:rPr lang="en-US" sz="1600"/>
              <a:t> to proof rules and </a:t>
            </a:r>
            <a:r>
              <a:rPr lang="en-GB" sz="1600"/>
              <a:t>proofs in logic!</a:t>
            </a:r>
            <a:endParaRPr/>
          </a:p>
        </p:txBody>
      </p:sp>
      <p:grpSp>
        <p:nvGrpSpPr>
          <p:cNvPr id="7" name="Group 21" hidden="0"/>
          <p:cNvGrpSpPr/>
          <p:nvPr isPhoto="0" userDrawn="0"/>
        </p:nvGrpSpPr>
        <p:grpSpPr bwMode="auto">
          <a:xfrm>
            <a:off x="1071299" y="2437440"/>
            <a:ext cx="4250097" cy="1983118"/>
            <a:chOff x="6489947" y="3062707"/>
            <a:chExt cx="4250097" cy="1983118"/>
          </a:xfrm>
        </p:grpSpPr>
        <p:sp>
          <p:nvSpPr>
            <p:cNvPr id="8" name="TextBox 5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9990274" y="4591325"/>
              <a:ext cx="399148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abs</a:t>
              </a:r>
              <a:r>
                <a: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type</a:t>
              </a:r>
              <a:endPara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sp>
          <p:nvSpPr>
            <p:cNvPr id="9" name="TextBox 6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8112980" y="4557953"/>
              <a:ext cx="418384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app</a:t>
              </a:r>
              <a:r>
                <a: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type</a:t>
              </a:r>
              <a:endParaRPr lang="en-GB" sz="900" i="1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grpSp>
          <p:nvGrpSpPr>
            <p:cNvPr id="10" name="Group 7" hidden="0"/>
            <p:cNvGrpSpPr/>
            <p:nvPr isPhoto="0" userDrawn="0"/>
          </p:nvGrpSpPr>
          <p:grpSpPr bwMode="auto">
            <a:xfrm>
              <a:off x="8009278" y="3142798"/>
              <a:ext cx="1117625" cy="348036"/>
              <a:chOff x="6760683" y="5315808"/>
              <a:chExt cx="1117625" cy="348036"/>
            </a:xfrm>
          </p:grpSpPr>
          <p:pic>
            <p:nvPicPr>
              <p:cNvPr id="11" name="Picture 8" hidden="0"/>
              <p:cNvPicPr>
                <a:picLocks noChangeAspect="1"/>
              </p:cNvPicPr>
              <p:nvPr isPhoto="0" userDrawn="0"/>
            </p:nvPicPr>
            <p:blipFill>
              <a:blip r:embed="rId2"/>
              <a:stretch/>
            </p:blipFill>
            <p:spPr bwMode="auto">
              <a:xfrm>
                <a:off x="6793806" y="5415398"/>
                <a:ext cx="821610" cy="80156"/>
              </a:xfrm>
              <a:prstGeom prst="rect">
                <a:avLst/>
              </a:prstGeom>
            </p:spPr>
          </p:pic>
          <p:sp>
            <p:nvSpPr>
              <p:cNvPr id="12" name="TextBox 9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7615416" y="5315808"/>
                <a:ext cx="262892" cy="2410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900" i="1" u="none" strike="noStrike" cap="none" spc="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var</a:t>
                </a:r>
                <a:endParaRPr lang="en-GB" sz="900" i="1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endParaRPr>
              </a:p>
            </p:txBody>
          </p:sp>
          <p:pic>
            <p:nvPicPr>
              <p:cNvPr id="13" name="Picture 10" hidden="0"/>
              <p:cNvPicPr>
                <a:picLocks noChangeAspect="1"/>
              </p:cNvPicPr>
              <p:nvPr isPhoto="0" userDrawn="0"/>
            </p:nvPicPr>
            <p:blipFill>
              <a:blip r:embed="rId3"/>
              <a:stretch/>
            </p:blipFill>
            <p:spPr bwMode="auto">
              <a:xfrm>
                <a:off x="6760683" y="5460644"/>
                <a:ext cx="889000" cy="203200"/>
              </a:xfrm>
              <a:prstGeom prst="rect">
                <a:avLst/>
              </a:prstGeom>
            </p:spPr>
          </p:pic>
        </p:grpSp>
        <p:pic>
          <p:nvPicPr>
            <p:cNvPr id="14" name="Picture 11" hidden="0"/>
            <p:cNvPicPr>
              <a:picLocks noChangeAspect="1"/>
            </p:cNvPicPr>
            <p:nvPr isPhoto="0" userDrawn="0"/>
          </p:nvPicPr>
          <p:blipFill>
            <a:blip r:embed="rId4"/>
            <a:stretch/>
          </p:blipFill>
          <p:spPr bwMode="auto">
            <a:xfrm>
              <a:off x="7016206" y="4470571"/>
              <a:ext cx="1168400" cy="482600"/>
            </a:xfrm>
            <a:prstGeom prst="rect">
              <a:avLst/>
            </a:prstGeom>
          </p:spPr>
        </p:pic>
        <p:pic>
          <p:nvPicPr>
            <p:cNvPr id="15" name="Picture 12" hidden="0"/>
            <p:cNvPicPr>
              <a:picLocks noChangeAspect="1"/>
            </p:cNvPicPr>
            <p:nvPr isPhoto="0" userDrawn="0"/>
          </p:nvPicPr>
          <p:blipFill>
            <a:blip r:embed="rId5"/>
            <a:stretch/>
          </p:blipFill>
          <p:spPr bwMode="auto">
            <a:xfrm>
              <a:off x="9126903" y="4476921"/>
              <a:ext cx="927100" cy="469900"/>
            </a:xfrm>
            <a:prstGeom prst="rect">
              <a:avLst/>
            </a:prstGeom>
          </p:spPr>
        </p:pic>
        <p:sp>
          <p:nvSpPr>
            <p:cNvPr id="16" name="TextBox 13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10360200" y="4589572"/>
              <a:ext cx="254878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(*)</a:t>
              </a:r>
              <a:endParaRPr lang="en-GB" sz="900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  <p:sp>
          <p:nvSpPr>
            <p:cNvPr id="17" name="Rectangle 14" hidden="0"/>
            <p:cNvSpPr/>
            <p:nvPr isPhoto="0" userDrawn="0"/>
          </p:nvSpPr>
          <p:spPr bwMode="auto">
            <a:xfrm>
              <a:off x="6489947" y="3062707"/>
              <a:ext cx="4250097" cy="1983118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36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Group 15" hidden="0"/>
            <p:cNvGrpSpPr/>
            <p:nvPr isPhoto="0" userDrawn="0"/>
          </p:nvGrpSpPr>
          <p:grpSpPr bwMode="auto">
            <a:xfrm>
              <a:off x="9093397" y="3762549"/>
              <a:ext cx="1521681" cy="406400"/>
              <a:chOff x="9018487" y="4005422"/>
              <a:chExt cx="1521681" cy="406400"/>
            </a:xfrm>
          </p:grpSpPr>
          <p:sp>
            <p:nvSpPr>
              <p:cNvPr id="19" name="TextBox 16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10123387" y="4096334"/>
                <a:ext cx="416781" cy="2410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900" i="1" u="none" strike="noStrike" cap="none" spc="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abs</a:t>
                </a:r>
                <a:r>
                  <a:rPr lang="en-GB" sz="900" i="1" u="none" strike="noStrike" cap="none" spc="0" baseline="-2500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term</a:t>
                </a:r>
                <a:endPara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endParaRPr>
              </a:p>
            </p:txBody>
          </p:sp>
          <p:pic>
            <p:nvPicPr>
              <p:cNvPr id="20" name="Picture 17" hidden="0"/>
              <p:cNvPicPr>
                <a:picLocks noChangeAspect="1"/>
              </p:cNvPicPr>
              <p:nvPr isPhoto="0" userDrawn="0"/>
            </p:nvPicPr>
            <p:blipFill>
              <a:blip r:embed="rId6"/>
              <a:stretch/>
            </p:blipFill>
            <p:spPr bwMode="auto">
              <a:xfrm>
                <a:off x="9018487" y="4005422"/>
                <a:ext cx="1104900" cy="406400"/>
              </a:xfrm>
              <a:prstGeom prst="rect">
                <a:avLst/>
              </a:prstGeom>
            </p:spPr>
          </p:pic>
        </p:grpSp>
        <p:grpSp>
          <p:nvGrpSpPr>
            <p:cNvPr id="21" name="Group 18" hidden="0"/>
            <p:cNvGrpSpPr/>
            <p:nvPr isPhoto="0" userDrawn="0"/>
          </p:nvGrpSpPr>
          <p:grpSpPr bwMode="auto">
            <a:xfrm>
              <a:off x="6680247" y="3762549"/>
              <a:ext cx="2154863" cy="406400"/>
              <a:chOff x="6605337" y="4005422"/>
              <a:chExt cx="2154863" cy="406400"/>
            </a:xfrm>
          </p:grpSpPr>
          <p:pic>
            <p:nvPicPr>
              <p:cNvPr id="22" name="Picture 19" hidden="0"/>
              <p:cNvPicPr>
                <a:picLocks noChangeAspect="1"/>
              </p:cNvPicPr>
              <p:nvPr isPhoto="0" userDrawn="0"/>
            </p:nvPicPr>
            <p:blipFill>
              <a:blip r:embed="rId7"/>
              <a:stretch/>
            </p:blipFill>
            <p:spPr bwMode="auto">
              <a:xfrm>
                <a:off x="6605337" y="4005422"/>
                <a:ext cx="1765300" cy="406400"/>
              </a:xfrm>
              <a:prstGeom prst="rect">
                <a:avLst/>
              </a:prstGeom>
            </p:spPr>
          </p:pic>
          <p:sp>
            <p:nvSpPr>
              <p:cNvPr id="23" name="TextBox 20" hidden="0"/>
              <p:cNvSpPr>
                <a:spLocks noAdjustHandles="0" noChangeArrowheads="0"/>
              </p:cNvSpPr>
              <p:nvPr isPhoto="0" userDrawn="0"/>
            </p:nvSpPr>
            <p:spPr bwMode="auto">
              <a:xfrm>
                <a:off x="8324182" y="4069177"/>
                <a:ext cx="436018" cy="2410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900" i="1" u="none" strike="noStrike" cap="none" spc="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app</a:t>
                </a:r>
                <a:r>
                  <a:rPr lang="en-GB" sz="900" i="1" u="none" strike="noStrike" cap="none" spc="0" baseline="-25000">
                    <a:ln>
                      <a:noFill/>
                    </a:ln>
                    <a:solidFill>
                      <a:srgbClr val="000000"/>
                    </a:solidFill>
                    <a:latin typeface="CMU Serif"/>
                    <a:ea typeface="CMU Serif"/>
                    <a:cs typeface="CMU Serif"/>
                  </a:rPr>
                  <a:t>term</a:t>
                </a:r>
                <a:endParaRPr lang="en-GB" sz="900" i="1" u="none" strike="noStrike" cap="none" spc="0" baseline="-2500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endParaRPr>
              </a:p>
            </p:txBody>
          </p:sp>
        </p:grpSp>
      </p:grpSp>
      <p:grpSp>
        <p:nvGrpSpPr>
          <p:cNvPr id="24" name="Group 31" hidden="0"/>
          <p:cNvGrpSpPr/>
          <p:nvPr isPhoto="0" userDrawn="0"/>
        </p:nvGrpSpPr>
        <p:grpSpPr bwMode="auto">
          <a:xfrm>
            <a:off x="1071299" y="4500650"/>
            <a:ext cx="4226978" cy="378726"/>
            <a:chOff x="532164" y="5978487"/>
            <a:chExt cx="5029639" cy="450642"/>
          </a:xfrm>
        </p:grpSpPr>
        <p:pic>
          <p:nvPicPr>
            <p:cNvPr id="25" name="Picture 24" hidden="0"/>
            <p:cNvPicPr>
              <a:picLocks noChangeAspect="1"/>
            </p:cNvPicPr>
            <p:nvPr isPhoto="0" userDrawn="0"/>
          </p:nvPicPr>
          <p:blipFill>
            <a:blip r:embed="rId8"/>
            <a:stretch/>
          </p:blipFill>
          <p:spPr bwMode="auto">
            <a:xfrm>
              <a:off x="659603" y="6010029"/>
              <a:ext cx="4902200" cy="419100"/>
            </a:xfrm>
            <a:prstGeom prst="rect">
              <a:avLst/>
            </a:prstGeom>
          </p:spPr>
        </p:pic>
        <p:sp>
          <p:nvSpPr>
            <p:cNvPr id="26" name="TextBox 25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532164" y="5978487"/>
              <a:ext cx="254878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900" u="none" strike="noStrike" cap="none" spc="0">
                  <a:ln>
                    <a:noFill/>
                  </a:ln>
                  <a:solidFill>
                    <a:srgbClr val="000000"/>
                  </a:solidFill>
                  <a:latin typeface="CMU Serif"/>
                  <a:ea typeface="CMU Serif"/>
                  <a:cs typeface="CMU Serif"/>
                </a:rPr>
                <a:t>(*)</a:t>
              </a:r>
              <a:endParaRPr lang="en-GB" sz="900" u="none" strike="noStrike" cap="none" spc="0" baseline="-2500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endParaRPr>
            </a:p>
          </p:txBody>
        </p:sp>
      </p:grpSp>
      <p:grpSp>
        <p:nvGrpSpPr>
          <p:cNvPr id="27" name="Group 30" hidden="0"/>
          <p:cNvGrpSpPr/>
          <p:nvPr isPhoto="0" userDrawn="0"/>
        </p:nvGrpSpPr>
        <p:grpSpPr bwMode="auto">
          <a:xfrm>
            <a:off x="6755984" y="2437440"/>
            <a:ext cx="4250097" cy="1983118"/>
            <a:chOff x="6550090" y="3697189"/>
            <a:chExt cx="4250097" cy="1983118"/>
          </a:xfrm>
        </p:grpSpPr>
        <p:pic>
          <p:nvPicPr>
            <p:cNvPr id="28" name="Picture 22" hidden="0"/>
            <p:cNvPicPr>
              <a:picLocks noChangeAspect="1"/>
            </p:cNvPicPr>
            <p:nvPr isPhoto="0" userDrawn="0"/>
          </p:nvPicPr>
          <p:blipFill>
            <a:blip r:embed="rId9"/>
            <a:stretch/>
          </p:blipFill>
          <p:spPr bwMode="auto">
            <a:xfrm>
              <a:off x="8275944" y="3897935"/>
              <a:ext cx="850900" cy="304800"/>
            </a:xfrm>
            <a:prstGeom prst="rect">
              <a:avLst/>
            </a:prstGeom>
          </p:spPr>
        </p:pic>
        <p:pic>
          <p:nvPicPr>
            <p:cNvPr id="29" name="Picture 23" hidden="0"/>
            <p:cNvPicPr>
              <a:picLocks noChangeAspect="1"/>
            </p:cNvPicPr>
            <p:nvPr isPhoto="0" userDrawn="0"/>
          </p:nvPicPr>
          <p:blipFill>
            <a:blip r:embed="rId10"/>
            <a:stretch/>
          </p:blipFill>
          <p:spPr bwMode="auto">
            <a:xfrm>
              <a:off x="9419266" y="4422888"/>
              <a:ext cx="1130300" cy="368300"/>
            </a:xfrm>
            <a:prstGeom prst="rect">
              <a:avLst/>
            </a:prstGeom>
          </p:spPr>
        </p:pic>
        <p:pic>
          <p:nvPicPr>
            <p:cNvPr id="30" name="Picture 26" hidden="0"/>
            <p:cNvPicPr>
              <a:picLocks noChangeAspect="1"/>
            </p:cNvPicPr>
            <p:nvPr isPhoto="0" userDrawn="0"/>
          </p:nvPicPr>
          <p:blipFill>
            <a:blip r:embed="rId11"/>
            <a:stretch/>
          </p:blipFill>
          <p:spPr bwMode="auto">
            <a:xfrm>
              <a:off x="9126844" y="5077927"/>
              <a:ext cx="1549400" cy="355600"/>
            </a:xfrm>
            <a:prstGeom prst="rect">
              <a:avLst/>
            </a:prstGeom>
          </p:spPr>
        </p:pic>
        <p:pic>
          <p:nvPicPr>
            <p:cNvPr id="31" name="Picture 27" hidden="0"/>
            <p:cNvPicPr>
              <a:picLocks noChangeAspect="1"/>
            </p:cNvPicPr>
            <p:nvPr isPhoto="0" userDrawn="0"/>
          </p:nvPicPr>
          <p:blipFill>
            <a:blip r:embed="rId12"/>
            <a:stretch/>
          </p:blipFill>
          <p:spPr bwMode="auto">
            <a:xfrm>
              <a:off x="6790044" y="5097081"/>
              <a:ext cx="1651000" cy="431799"/>
            </a:xfrm>
            <a:prstGeom prst="rect">
              <a:avLst/>
            </a:prstGeom>
          </p:spPr>
        </p:pic>
        <p:pic>
          <p:nvPicPr>
            <p:cNvPr id="32" name="Picture 28" hidden="0"/>
            <p:cNvPicPr>
              <a:picLocks noChangeAspect="1"/>
            </p:cNvPicPr>
            <p:nvPr isPhoto="0" userDrawn="0"/>
          </p:nvPicPr>
          <p:blipFill>
            <a:blip r:embed="rId13"/>
            <a:stretch/>
          </p:blipFill>
          <p:spPr bwMode="auto">
            <a:xfrm>
              <a:off x="6790044" y="4457486"/>
              <a:ext cx="1485900" cy="431799"/>
            </a:xfrm>
            <a:prstGeom prst="rect">
              <a:avLst/>
            </a:prstGeom>
          </p:spPr>
        </p:pic>
        <p:sp>
          <p:nvSpPr>
            <p:cNvPr id="33" name="Rectangle 29" hidden="0"/>
            <p:cNvSpPr/>
            <p:nvPr isPhoto="0" userDrawn="0"/>
          </p:nvSpPr>
          <p:spPr bwMode="auto">
            <a:xfrm>
              <a:off x="6550090" y="3697189"/>
              <a:ext cx="4250097" cy="1983118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miter lim="400000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36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4" name="Picture 33" hidden="0"/>
          <p:cNvPicPr>
            <a:picLocks noChangeAspect="1"/>
          </p:cNvPicPr>
          <p:nvPr isPhoto="0" userDrawn="0"/>
        </p:nvPicPr>
        <p:blipFill>
          <a:blip r:embed="rId14"/>
          <a:stretch/>
        </p:blipFill>
        <p:spPr bwMode="auto">
          <a:xfrm>
            <a:off x="6741938" y="2208841"/>
            <a:ext cx="1079500" cy="228600"/>
          </a:xfrm>
          <a:prstGeom prst="rect">
            <a:avLst/>
          </a:prstGeom>
        </p:spPr>
      </p:pic>
      <p:sp>
        <p:nvSpPr>
          <p:cNvPr id="35" name="Rectangle 34" hidden="0"/>
          <p:cNvSpPr/>
          <p:nvPr isPhoto="0" userDrawn="0"/>
        </p:nvSpPr>
        <p:spPr bwMode="auto">
          <a:xfrm>
            <a:off x="1597558" y="2171347"/>
            <a:ext cx="343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l-GR" sz="1200"/>
              <a:t>λ</a:t>
            </a:r>
            <a:r>
              <a:rPr lang="en-US" sz="1200"/>
              <a:t>2</a:t>
            </a:r>
            <a:endParaRPr lang="en-GB" sz="1200"/>
          </a:p>
        </p:txBody>
      </p:sp>
      <p:pic>
        <p:nvPicPr>
          <p:cNvPr id="36" name="Picture 35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1071299" y="2216542"/>
            <a:ext cx="596900" cy="228600"/>
          </a:xfrm>
          <a:prstGeom prst="rect">
            <a:avLst/>
          </a:prstGeom>
        </p:spPr>
      </p:pic>
      <p:sp>
        <p:nvSpPr>
          <p:cNvPr id="37" name="TextBox 36" hidden="0"/>
          <p:cNvSpPr>
            <a:spLocks noAdjustHandles="0" noChangeArrowheads="0"/>
          </p:cNvSpPr>
          <p:nvPr isPhoto="0" userDrawn="0"/>
        </p:nvSpPr>
        <p:spPr bwMode="auto">
          <a:xfrm>
            <a:off x="533823" y="5109496"/>
            <a:ext cx="4562933" cy="9643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Furthermore, notice how the lambda term seems to “</a:t>
            </a:r>
            <a:r>
              <a:rPr lang="en-GB" sz="14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record</a:t>
            </a:r>
            <a:r>
              <a:rPr lang="en-GB" sz="1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” or “</a:t>
            </a:r>
            <a:r>
              <a:rPr lang="en-GB" sz="1400" b="1" i="0" u="none" strike="noStrike" cap="none" spc="0">
                <a:ln>
                  <a:noFill/>
                </a:ln>
                <a:solidFill>
                  <a:srgbClr val="FF0000"/>
                </a:solidFill>
                <a:latin typeface="+mn-lt"/>
                <a:ea typeface="+mn-ea"/>
                <a:cs typeface="+mn-cs"/>
              </a:rPr>
              <a:t>encode</a:t>
            </a:r>
            <a:r>
              <a:rPr lang="en-GB" sz="1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” th</a:t>
            </a:r>
            <a:r>
              <a:rPr lang="en-GB" sz="1400"/>
              <a:t>e type correctness proof of its type, since reconstructing this type correctness proof is trivial, when both the term and its type are given.</a:t>
            </a:r>
            <a:endParaRPr lang="en-GB" sz="1400" b="0" i="0" u="none" strike="noStrike" cap="none" spc="0">
              <a:ln>
                <a:noFill/>
              </a:ln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8" name="Rectangle 37" hidden="0"/>
          <p:cNvSpPr/>
          <p:nvPr isPhoto="0" userDrawn="0"/>
        </p:nvSpPr>
        <p:spPr bwMode="auto">
          <a:xfrm>
            <a:off x="6716072" y="4968431"/>
            <a:ext cx="456293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/>
              <a:t> "</a:t>
            </a:r>
            <a:r>
              <a:rPr lang="en-GB" b="1">
                <a:solidFill>
                  <a:srgbClr val="FF0000"/>
                </a:solidFill>
              </a:rPr>
              <a:t>PAT</a:t>
            </a:r>
            <a:r>
              <a:rPr lang="en-GB"/>
              <a:t>" Interpretation:</a:t>
            </a:r>
            <a:endParaRPr/>
          </a:p>
          <a:p>
            <a:pPr lvl="1">
              <a:defRPr/>
            </a:pPr>
            <a:r>
              <a:rPr lang="en-GB" b="1">
                <a:solidFill>
                  <a:srgbClr val="FF0000"/>
                </a:solidFill>
              </a:rPr>
              <a:t>P</a:t>
            </a:r>
            <a:r>
              <a:rPr lang="en-GB"/>
              <a:t>ropositions </a:t>
            </a:r>
            <a:r>
              <a:rPr lang="en-GB" b="1">
                <a:solidFill>
                  <a:srgbClr val="FF0000"/>
                </a:solidFill>
              </a:rPr>
              <a:t>A</a:t>
            </a:r>
            <a:r>
              <a:rPr lang="en-GB"/>
              <a:t>s </a:t>
            </a:r>
            <a:r>
              <a:rPr lang="en-GB" b="1">
                <a:solidFill>
                  <a:srgbClr val="FF0000"/>
                </a:solidFill>
              </a:rPr>
              <a:t>T</a:t>
            </a:r>
            <a:r>
              <a:rPr lang="en-GB"/>
              <a:t>ypes</a:t>
            </a:r>
            <a:endParaRPr/>
          </a:p>
          <a:p>
            <a:pPr lvl="1">
              <a:defRPr/>
            </a:pPr>
            <a:r>
              <a:rPr lang="en-GB" b="1">
                <a:solidFill>
                  <a:srgbClr val="FF0000"/>
                </a:solidFill>
              </a:rPr>
              <a:t>P</a:t>
            </a:r>
            <a:r>
              <a:rPr lang="en-GB"/>
              <a:t>roofs </a:t>
            </a:r>
            <a:r>
              <a:rPr lang="en-GB" b="1">
                <a:solidFill>
                  <a:srgbClr val="FF0000"/>
                </a:solidFill>
              </a:rPr>
              <a:t>A</a:t>
            </a:r>
            <a:r>
              <a:rPr lang="en-GB"/>
              <a:t>s </a:t>
            </a:r>
            <a:r>
              <a:rPr lang="en-GB" b="1">
                <a:solidFill>
                  <a:srgbClr val="FF0000"/>
                </a:solidFill>
              </a:rPr>
              <a:t>T</a:t>
            </a:r>
            <a:r>
              <a:rPr lang="en-GB"/>
              <a:t>erms</a:t>
            </a:r>
            <a:endParaRPr/>
          </a:p>
        </p:txBody>
      </p:sp>
      <p:sp>
        <p:nvSpPr>
          <p:cNvPr id="39" name="Rectangle 4" hidden="0"/>
          <p:cNvSpPr/>
          <p:nvPr isPhoto="0" userDrawn="0"/>
        </p:nvSpPr>
        <p:spPr bwMode="auto">
          <a:xfrm>
            <a:off x="1545856" y="3097010"/>
            <a:ext cx="261257" cy="19594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ectangle 40" hidden="0"/>
          <p:cNvSpPr/>
          <p:nvPr isPhoto="0" userDrawn="0"/>
        </p:nvSpPr>
        <p:spPr bwMode="auto">
          <a:xfrm>
            <a:off x="2036109" y="3370939"/>
            <a:ext cx="402588" cy="191406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Rectangle 41" hidden="0"/>
          <p:cNvSpPr/>
          <p:nvPr isPhoto="0" userDrawn="0"/>
        </p:nvSpPr>
        <p:spPr bwMode="auto">
          <a:xfrm>
            <a:off x="1979624" y="3812699"/>
            <a:ext cx="294043" cy="24109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2" name="Rectangle 42" hidden="0"/>
          <p:cNvSpPr/>
          <p:nvPr isPhoto="0" userDrawn="0"/>
        </p:nvSpPr>
        <p:spPr bwMode="auto">
          <a:xfrm>
            <a:off x="1891706" y="4095659"/>
            <a:ext cx="144403" cy="18825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Rectangle 43" hidden="0"/>
          <p:cNvSpPr/>
          <p:nvPr isPhoto="0" userDrawn="0"/>
        </p:nvSpPr>
        <p:spPr bwMode="auto">
          <a:xfrm>
            <a:off x="4027514" y="4096471"/>
            <a:ext cx="218907" cy="22508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4" hidden="0"/>
          <p:cNvSpPr/>
          <p:nvPr isPhoto="0" userDrawn="0"/>
        </p:nvSpPr>
        <p:spPr bwMode="auto">
          <a:xfrm>
            <a:off x="4100036" y="3818179"/>
            <a:ext cx="245934" cy="22508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5" hidden="0"/>
          <p:cNvSpPr/>
          <p:nvPr isPhoto="0" userDrawn="0"/>
        </p:nvSpPr>
        <p:spPr bwMode="auto">
          <a:xfrm>
            <a:off x="3991709" y="3380984"/>
            <a:ext cx="416780" cy="22508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Rectangle 46" hidden="0"/>
          <p:cNvSpPr/>
          <p:nvPr isPhoto="0" userDrawn="0"/>
        </p:nvSpPr>
        <p:spPr bwMode="auto">
          <a:xfrm>
            <a:off x="4331356" y="3084116"/>
            <a:ext cx="240270" cy="22508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Rectangle 47" hidden="0"/>
          <p:cNvSpPr/>
          <p:nvPr isPhoto="0" userDrawn="0"/>
        </p:nvSpPr>
        <p:spPr bwMode="auto">
          <a:xfrm>
            <a:off x="3969931" y="3068008"/>
            <a:ext cx="120135" cy="22508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Rectangle 48" hidden="0"/>
          <p:cNvSpPr/>
          <p:nvPr isPhoto="0" userDrawn="0"/>
        </p:nvSpPr>
        <p:spPr bwMode="auto">
          <a:xfrm>
            <a:off x="2775626" y="2693314"/>
            <a:ext cx="138559" cy="1488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9" name="Rectangle 49" hidden="0"/>
          <p:cNvSpPr/>
          <p:nvPr isPhoto="0" userDrawn="0"/>
        </p:nvSpPr>
        <p:spPr bwMode="auto">
          <a:xfrm>
            <a:off x="3112716" y="2673654"/>
            <a:ext cx="194901" cy="19191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Rectangle 50" hidden="0"/>
          <p:cNvSpPr/>
          <p:nvPr isPhoto="0" userDrawn="0"/>
        </p:nvSpPr>
        <p:spPr bwMode="auto">
          <a:xfrm>
            <a:off x="2635329" y="3075855"/>
            <a:ext cx="261257" cy="19594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3600" b="0" i="0" u="none" strike="noStrike" cap="none" spc="0">
              <a:ln>
                <a:noFill/>
              </a:ln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" name="TextBox 51" hidden="0"/>
          <p:cNvSpPr>
            <a:spLocks noAdjustHandles="0" noChangeArrowheads="0"/>
          </p:cNvSpPr>
          <p:nvPr isPhoto="0" userDrawn="0"/>
        </p:nvSpPr>
        <p:spPr bwMode="auto">
          <a:xfrm>
            <a:off x="10992297" y="2420360"/>
            <a:ext cx="1000760" cy="279563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>
              <a:defRPr/>
            </a:pPr>
            <a:r>
              <a:rPr lang="en-GB" sz="7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Note</a:t>
            </a:r>
            <a:r>
              <a:rPr lang="en-GB" sz="7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: Although the </a:t>
            </a:r>
            <a:r>
              <a:rPr lang="en-GB" sz="700" i="1" u="none" strike="noStrike" cap="none" spc="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rPr>
              <a:t>⇒</a:t>
            </a:r>
            <a:r>
              <a:rPr lang="en-GB" sz="700" i="1" u="none" strike="noStrike" cap="none" spc="0">
                <a:ln>
                  <a:noFill/>
                </a:ln>
                <a:solidFill>
                  <a:srgbClr val="000000"/>
                </a:solidFill>
                <a:latin typeface="CMU Serif"/>
                <a:ea typeface="CMU Serif"/>
                <a:cs typeface="CMU Serif"/>
              </a:rPr>
              <a:t>hyp</a:t>
            </a:r>
            <a:r>
              <a:rPr lang="en-GB" sz="7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700"/>
              <a:t>and </a:t>
            </a:r>
            <a:r>
              <a:rPr lang="en-GB" sz="700" i="1">
                <a:latin typeface="CMU Serif"/>
                <a:ea typeface="CMU Serif"/>
                <a:cs typeface="CMU Serif"/>
              </a:rPr>
              <a:t>∀</a:t>
            </a:r>
            <a:r>
              <a:rPr lang="en-GB" sz="700" i="1">
                <a:latin typeface="CMU Serif"/>
                <a:ea typeface="CMU Serif"/>
                <a:cs typeface="CMU Serif"/>
              </a:rPr>
              <a:t>hyp</a:t>
            </a:r>
            <a:r>
              <a:rPr lang="en-GB" sz="700"/>
              <a:t> rules have a different form when compared to the logic counterparts of the </a:t>
            </a:r>
            <a:r>
              <a:rPr lang="en-GB" sz="700" i="1">
                <a:latin typeface="CMU Serif"/>
                <a:ea typeface="CMU Serif"/>
                <a:cs typeface="CMU Serif"/>
              </a:rPr>
              <a:t>app</a:t>
            </a:r>
            <a:r>
              <a:rPr lang="en-GB" sz="700" i="1" baseline="-25000">
                <a:latin typeface="CMU Serif"/>
                <a:ea typeface="CMU Serif"/>
                <a:cs typeface="CMU Serif"/>
              </a:rPr>
              <a:t>term</a:t>
            </a:r>
            <a:r>
              <a:rPr lang="en-GB" sz="700"/>
              <a:t> and </a:t>
            </a:r>
            <a:r>
              <a:rPr lang="en-GB" sz="700" i="1">
                <a:latin typeface="CMU Serif"/>
                <a:ea typeface="CMU Serif"/>
                <a:cs typeface="CMU Serif"/>
              </a:rPr>
              <a:t>app</a:t>
            </a:r>
            <a:r>
              <a:rPr lang="en-GB" sz="700" i="1" baseline="-25000">
                <a:latin typeface="CMU Serif"/>
                <a:ea typeface="CMU Serif"/>
                <a:cs typeface="CMU Serif"/>
              </a:rPr>
              <a:t>type</a:t>
            </a:r>
            <a:r>
              <a:rPr lang="en-GB" sz="700"/>
              <a:t> rules (which are, in the so-called “elimination” form that correspond to the so-called “limited inversion principle”), these logical counterparts can be proven to follow from them using the cut rule. </a:t>
            </a:r>
            <a:endParaRPr/>
          </a:p>
          <a:p>
            <a:pPr algn="l" defTabSz="584200">
              <a:defRPr/>
            </a:pPr>
            <a:r>
              <a:rPr lang="en-GB" sz="7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 lo</a:t>
            </a:r>
            <a:r>
              <a:rPr lang="en-GB" sz="700"/>
              <a:t>gical counterpart of </a:t>
            </a:r>
            <a:r>
              <a:rPr lang="en-GB" sz="700" i="1">
                <a:latin typeface="CMU Serif"/>
                <a:ea typeface="CMU Serif"/>
                <a:cs typeface="CMU Serif"/>
              </a:rPr>
              <a:t>app</a:t>
            </a:r>
            <a:r>
              <a:rPr lang="en-GB" sz="700" i="1" baseline="-25000">
                <a:latin typeface="CMU Serif"/>
                <a:ea typeface="CMU Serif"/>
                <a:cs typeface="CMU Serif"/>
              </a:rPr>
              <a:t>term</a:t>
            </a:r>
            <a:r>
              <a:rPr lang="en-GB" sz="700"/>
              <a:t> is a simplified form of </a:t>
            </a:r>
            <a:r>
              <a:rPr lang="en-GB" sz="700" i="1">
                <a:latin typeface="CMU Serif"/>
                <a:ea typeface="CMU Serif"/>
                <a:cs typeface="CMU Serif"/>
              </a:rPr>
              <a:t>⇒</a:t>
            </a:r>
            <a:r>
              <a:rPr lang="en-GB" sz="700" i="1">
                <a:latin typeface="CMU Serif"/>
                <a:ea typeface="CMU Serif"/>
                <a:cs typeface="CMU Serif"/>
              </a:rPr>
              <a:t>hyp</a:t>
            </a:r>
            <a:r>
              <a:rPr lang="en-GB" sz="700"/>
              <a:t> where </a:t>
            </a:r>
            <a:r>
              <a:rPr lang="en-GB" sz="700" i="1">
                <a:latin typeface="CMU Serif"/>
                <a:ea typeface="CMU Serif"/>
                <a:cs typeface="CMU Serif"/>
              </a:rPr>
              <a:t>R</a:t>
            </a:r>
            <a:r>
              <a:rPr lang="en-GB" sz="700"/>
              <a:t> is instantiated with </a:t>
            </a:r>
            <a:r>
              <a:rPr lang="en-GB" sz="700" i="1">
                <a:latin typeface="CMU Serif"/>
                <a:ea typeface="CMU Serif"/>
                <a:cs typeface="CMU Serif"/>
              </a:rPr>
              <a:t>Q</a:t>
            </a:r>
            <a:r>
              <a:rPr lang="en-GB" sz="700"/>
              <a:t>. </a:t>
            </a:r>
            <a:endParaRPr/>
          </a:p>
          <a:p>
            <a:pPr algn="l" defTabSz="584200">
              <a:defRPr/>
            </a:pPr>
            <a:r>
              <a:rPr lang="en-GB" sz="700"/>
              <a:t>The logical counterpart of </a:t>
            </a:r>
            <a:r>
              <a:rPr lang="en-GB" sz="700" i="1">
                <a:latin typeface="CMU Serif"/>
                <a:ea typeface="CMU Serif"/>
                <a:cs typeface="CMU Serif"/>
              </a:rPr>
              <a:t>app</a:t>
            </a:r>
            <a:r>
              <a:rPr lang="en-GB" sz="700" i="1" baseline="-25000">
                <a:latin typeface="CMU Serif"/>
                <a:ea typeface="CMU Serif"/>
                <a:cs typeface="CMU Serif"/>
              </a:rPr>
              <a:t>type</a:t>
            </a:r>
            <a:r>
              <a:rPr lang="en-GB" sz="700"/>
              <a:t> is a simplified form of </a:t>
            </a:r>
            <a:r>
              <a:rPr lang="en-GB" sz="700" i="1">
                <a:latin typeface="CMU Serif"/>
                <a:ea typeface="CMU Serif"/>
                <a:cs typeface="CMU Serif"/>
              </a:rPr>
              <a:t>∀</a:t>
            </a:r>
            <a:r>
              <a:rPr lang="en-GB" sz="700" i="1">
                <a:latin typeface="CMU Serif"/>
                <a:ea typeface="CMU Serif"/>
                <a:cs typeface="CMU Serif"/>
              </a:rPr>
              <a:t>hyp</a:t>
            </a:r>
            <a:r>
              <a:rPr lang="en-GB" sz="700"/>
              <a:t> where </a:t>
            </a:r>
            <a:r>
              <a:rPr lang="en-GB" sz="700" i="1">
                <a:latin typeface="CMU Serif"/>
                <a:ea typeface="CMU Serif"/>
                <a:cs typeface="CMU Serif"/>
              </a:rPr>
              <a:t>Q</a:t>
            </a:r>
            <a:r>
              <a:rPr lang="en-GB" sz="700"/>
              <a:t> is instantiated with </a:t>
            </a:r>
            <a:r>
              <a:rPr lang="en-GB" sz="700">
                <a:latin typeface="CMU Serif Roman"/>
                <a:ea typeface="CMU Serif Roman"/>
                <a:cs typeface="CMU Serif Roman"/>
              </a:rPr>
              <a:t>[</a:t>
            </a:r>
            <a:r>
              <a:rPr lang="en-GB" sz="700" i="1">
                <a:latin typeface="CMU Serif"/>
                <a:ea typeface="CMU Serif"/>
                <a:cs typeface="CMU Serif"/>
              </a:rPr>
              <a:t>x:=E</a:t>
            </a:r>
            <a:r>
              <a:rPr lang="en-GB" sz="700">
                <a:latin typeface="CMU Serif"/>
                <a:ea typeface="CMU Serif"/>
                <a:cs typeface="CMU Serif"/>
              </a:rPr>
              <a:t>]</a:t>
            </a:r>
            <a:r>
              <a:rPr lang="en-GB" sz="700" i="1">
                <a:latin typeface="CMU Serif"/>
                <a:ea typeface="CMU Serif"/>
                <a:cs typeface="CMU Serif"/>
              </a:rPr>
              <a:t>P</a:t>
            </a:r>
            <a:r>
              <a:rPr lang="en-GB" sz="700"/>
              <a:t>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lides FM - EN V0101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rgbClr val="ABABAB"/>
          </a:solidFill>
          <a:prstDash val="solid"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rgbClr val="ABABAB"/>
          </a:solidFill>
          <a:prstDash val="solid"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 FM - EN V0101</Template>
  <TotalTime>0</TotalTime>
  <Words>0</Words>
  <Application>ONLYOFFICE/5.4.2.46</Application>
  <DocSecurity>0</DocSecurity>
  <PresentationFormat>Widescreen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 &lt;Subtitle&gt;</dc:title>
  <dc:subject/>
  <dc:creator>Farhad Mehta</dc:creator>
  <cp:keywords/>
  <dc:description/>
  <dc:identifier/>
  <dc:language/>
  <cp:lastModifiedBy>Matthias Gabriel (hsr.ch)</cp:lastModifiedBy>
  <cp:revision>57</cp:revision>
  <dcterms:created xsi:type="dcterms:W3CDTF">2018-11-27T10:58:40Z</dcterms:created>
  <dcterms:modified xsi:type="dcterms:W3CDTF">2020-04-14T08:29:06Z</dcterms:modified>
  <cp:category/>
  <cp:contentStatus/>
  <cp:version/>
</cp:coreProperties>
</file>